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</p:sldMasterIdLst>
  <p:notesMasterIdLst>
    <p:notesMasterId r:id="rId87"/>
  </p:notesMasterIdLst>
  <p:handoutMasterIdLst>
    <p:handoutMasterId r:id="rId88"/>
  </p:handoutMasterIdLst>
  <p:sldIdLst>
    <p:sldId id="268" r:id="rId2"/>
    <p:sldId id="386" r:id="rId3"/>
    <p:sldId id="436" r:id="rId4"/>
    <p:sldId id="472" r:id="rId5"/>
    <p:sldId id="545" r:id="rId6"/>
    <p:sldId id="546" r:id="rId7"/>
    <p:sldId id="503" r:id="rId8"/>
    <p:sldId id="561" r:id="rId9"/>
    <p:sldId id="502" r:id="rId10"/>
    <p:sldId id="435" r:id="rId11"/>
    <p:sldId id="387" r:id="rId12"/>
    <p:sldId id="388" r:id="rId13"/>
    <p:sldId id="390" r:id="rId14"/>
    <p:sldId id="439" r:id="rId15"/>
    <p:sldId id="391" r:id="rId16"/>
    <p:sldId id="514" r:id="rId17"/>
    <p:sldId id="515" r:id="rId18"/>
    <p:sldId id="392" r:id="rId19"/>
    <p:sldId id="544" r:id="rId20"/>
    <p:sldId id="447" r:id="rId21"/>
    <p:sldId id="516" r:id="rId22"/>
    <p:sldId id="517" r:id="rId23"/>
    <p:sldId id="400" r:id="rId24"/>
    <p:sldId id="450" r:id="rId25"/>
    <p:sldId id="451" r:id="rId26"/>
    <p:sldId id="453" r:id="rId27"/>
    <p:sldId id="454" r:id="rId28"/>
    <p:sldId id="455" r:id="rId29"/>
    <p:sldId id="456" r:id="rId30"/>
    <p:sldId id="547" r:id="rId31"/>
    <p:sldId id="548" r:id="rId32"/>
    <p:sldId id="518" r:id="rId33"/>
    <p:sldId id="519" r:id="rId34"/>
    <p:sldId id="458" r:id="rId35"/>
    <p:sldId id="477" r:id="rId36"/>
    <p:sldId id="459" r:id="rId37"/>
    <p:sldId id="409" r:id="rId38"/>
    <p:sldId id="549" r:id="rId39"/>
    <p:sldId id="550" r:id="rId40"/>
    <p:sldId id="410" r:id="rId41"/>
    <p:sldId id="520" r:id="rId42"/>
    <p:sldId id="523" r:id="rId43"/>
    <p:sldId id="552" r:id="rId44"/>
    <p:sldId id="553" r:id="rId45"/>
    <p:sldId id="474" r:id="rId46"/>
    <p:sldId id="580" r:id="rId47"/>
    <p:sldId id="581" r:id="rId48"/>
    <p:sldId id="554" r:id="rId49"/>
    <p:sldId id="551" r:id="rId50"/>
    <p:sldId id="560" r:id="rId51"/>
    <p:sldId id="555" r:id="rId52"/>
    <p:sldId id="573" r:id="rId53"/>
    <p:sldId id="572" r:id="rId54"/>
    <p:sldId id="556" r:id="rId55"/>
    <p:sldId id="443" r:id="rId56"/>
    <p:sldId id="558" r:id="rId57"/>
    <p:sldId id="562" r:id="rId58"/>
    <p:sldId id="445" r:id="rId59"/>
    <p:sldId id="487" r:id="rId60"/>
    <p:sldId id="563" r:id="rId61"/>
    <p:sldId id="484" r:id="rId62"/>
    <p:sldId id="564" r:id="rId63"/>
    <p:sldId id="485" r:id="rId64"/>
    <p:sldId id="574" r:id="rId65"/>
    <p:sldId id="521" r:id="rId66"/>
    <p:sldId id="489" r:id="rId67"/>
    <p:sldId id="473" r:id="rId68"/>
    <p:sldId id="461" r:id="rId69"/>
    <p:sldId id="460" r:id="rId70"/>
    <p:sldId id="522" r:id="rId71"/>
    <p:sldId id="537" r:id="rId72"/>
    <p:sldId id="566" r:id="rId73"/>
    <p:sldId id="538" r:id="rId74"/>
    <p:sldId id="567" r:id="rId75"/>
    <p:sldId id="568" r:id="rId76"/>
    <p:sldId id="569" r:id="rId77"/>
    <p:sldId id="570" r:id="rId78"/>
    <p:sldId id="540" r:id="rId79"/>
    <p:sldId id="579" r:id="rId80"/>
    <p:sldId id="542" r:id="rId81"/>
    <p:sldId id="541" r:id="rId82"/>
    <p:sldId id="527" r:id="rId83"/>
    <p:sldId id="576" r:id="rId84"/>
    <p:sldId id="577" r:id="rId85"/>
    <p:sldId id="578" r:id="rId86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20D3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41" autoAdjust="0"/>
    <p:restoredTop sz="86973" autoAdjust="0"/>
  </p:normalViewPr>
  <p:slideViewPr>
    <p:cSldViewPr>
      <p:cViewPr varScale="1">
        <p:scale>
          <a:sx n="120" d="100"/>
          <a:sy n="120" d="100"/>
        </p:scale>
        <p:origin x="126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jpeg>
</file>

<file path=ppt/media/image3.jpg>
</file>

<file path=ppt/media/image4.jpg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352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65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3353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64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997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5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1725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534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3058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C00000"/>
                </a:solidFill>
              </a:rPr>
              <a:t>Pathetic = </a:t>
            </a:r>
            <a:r>
              <a:rPr lang="en-US" b="1" i="1" dirty="0" err="1">
                <a:solidFill>
                  <a:srgbClr val="C00000"/>
                </a:solidFill>
              </a:rPr>
              <a:t>thảm</a:t>
            </a:r>
            <a:r>
              <a:rPr lang="en-US" b="1" i="1" dirty="0">
                <a:solidFill>
                  <a:srgbClr val="C00000"/>
                </a:solidFill>
              </a:rPr>
              <a:t> </a:t>
            </a:r>
            <a:r>
              <a:rPr lang="en-US" b="1" i="1" dirty="0" err="1">
                <a:solidFill>
                  <a:srgbClr val="C00000"/>
                </a:solidFill>
              </a:rPr>
              <a:t>hại</a:t>
            </a:r>
            <a:endParaRPr lang="en-US" b="1" i="1" dirty="0">
              <a:solidFill>
                <a:srgbClr val="C00000"/>
              </a:solidFill>
            </a:endParaRPr>
          </a:p>
          <a:p>
            <a:r>
              <a:rPr lang="en-US" b="1" i="1" dirty="0">
                <a:solidFill>
                  <a:srgbClr val="C00000"/>
                </a:solidFill>
              </a:rPr>
              <a:t>Ridiculously = that </a:t>
            </a:r>
            <a:r>
              <a:rPr lang="en-US" b="1" i="1" dirty="0" err="1">
                <a:solidFill>
                  <a:srgbClr val="C00000"/>
                </a:solidFill>
              </a:rPr>
              <a:t>nực</a:t>
            </a:r>
            <a:r>
              <a:rPr lang="en-US" b="1" i="1" dirty="0">
                <a:solidFill>
                  <a:srgbClr val="C00000"/>
                </a:solidFill>
              </a:rPr>
              <a:t> </a:t>
            </a:r>
            <a:r>
              <a:rPr lang="en-US" b="1" i="1" dirty="0" err="1">
                <a:solidFill>
                  <a:srgbClr val="C00000"/>
                </a:solidFill>
              </a:rPr>
              <a:t>cười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65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73</a:t>
            </a:fld>
            <a:endParaRPr lang="en-US" sz="1200" dirty="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78</a:t>
            </a:fld>
            <a:endParaRPr lang="en-US" sz="1200" dirty="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961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8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15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9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417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68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134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99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2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09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9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7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80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16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1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8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9/29/21</a:t>
            </a:fld>
            <a:r>
              <a:rPr lang="en-US" dirty="0" err="1"/>
              <a:t>sss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8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33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9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02" r:id="rId15"/>
    <p:sldLayoutId id="2147483709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4.bin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3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3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oleObject" Target="../embeddings/oleObject27.bin"/><Relationship Id="rId7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28.bin"/><Relationship Id="rId4" Type="http://schemas.openxmlformats.org/officeDocument/2006/relationships/image" Target="../media/image33.emf"/><Relationship Id="rId9" Type="http://schemas.openxmlformats.org/officeDocument/2006/relationships/oleObject" Target="../embeddings/oleObject30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2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36.em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pitt.edu/mpqa/subj_lexicon.html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ic.edu/~liub/FBS/opinion-lexicon-English.rar" TargetMode="External"/><Relationship Id="rId2" Type="http://schemas.openxmlformats.org/officeDocument/2006/relationships/hyperlink" Target="http://www.cs.uic.edu/~liub/FBS/sentiment-analysi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://spamassassin.apache.org/tests_3_3_x.html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/>
              <a:t>Naive Bayes and </a:t>
            </a:r>
            <a:r>
              <a:rPr lang="en-US" sz="3400" dirty="0" err="1"/>
              <a:t>Phân</a:t>
            </a:r>
            <a:r>
              <a:rPr lang="en-US" sz="3400" dirty="0"/>
              <a:t> </a:t>
            </a:r>
            <a:r>
              <a:rPr lang="en-US" sz="3400" dirty="0" err="1"/>
              <a:t>loại</a:t>
            </a:r>
            <a:r>
              <a:rPr lang="en-US" sz="3400" dirty="0"/>
              <a:t> </a:t>
            </a:r>
            <a:r>
              <a:rPr lang="en-US" sz="3400" dirty="0" err="1"/>
              <a:t>cảm</a:t>
            </a:r>
            <a:r>
              <a:rPr lang="en-US" sz="3400" dirty="0"/>
              <a:t> </a:t>
            </a:r>
            <a:r>
              <a:rPr lang="en-US" sz="3400" dirty="0" err="1"/>
              <a:t>xúc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(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Phân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loại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văn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bản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6B286F-326C-E740-A18B-B6F82EA65B0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Sentiment analysis is the detection of </a:t>
            </a:r>
            <a:r>
              <a:rPr lang="en-US" sz="3200" b="1" dirty="0"/>
              <a:t>attitudes</a:t>
            </a:r>
          </a:p>
          <a:p>
            <a:r>
              <a:rPr lang="en-US" sz="3200" dirty="0"/>
              <a:t>Simple task we focus on in this chapter</a:t>
            </a:r>
          </a:p>
          <a:p>
            <a:pPr lvl="1"/>
            <a:r>
              <a:rPr lang="en-US" sz="2800" dirty="0"/>
              <a:t>Is the attitude of this text </a:t>
            </a:r>
            <a:r>
              <a:rPr lang="en-US" sz="2800" b="1" dirty="0"/>
              <a:t>positive</a:t>
            </a:r>
            <a:r>
              <a:rPr lang="en-US" sz="2800" dirty="0"/>
              <a:t> or </a:t>
            </a:r>
            <a:r>
              <a:rPr lang="en-US" sz="2800" b="1" dirty="0"/>
              <a:t>negative</a:t>
            </a:r>
            <a:r>
              <a:rPr lang="en-US" sz="2800" dirty="0"/>
              <a:t>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049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u="sng" dirty="0" err="1"/>
              <a:t>Tóm</a:t>
            </a:r>
            <a:r>
              <a:rPr lang="en-US" sz="3600" b="1" u="sng" dirty="0"/>
              <a:t> </a:t>
            </a:r>
            <a:r>
              <a:rPr lang="en-US" sz="3600" b="1" u="sng" dirty="0" err="1"/>
              <a:t>lại</a:t>
            </a:r>
            <a:r>
              <a:rPr lang="en-US" sz="3600" dirty="0"/>
              <a:t>: </a:t>
            </a:r>
            <a:r>
              <a:rPr lang="en-US" sz="3600" b="1" dirty="0" err="1"/>
              <a:t>Phân</a:t>
            </a:r>
            <a:r>
              <a:rPr lang="en-US" sz="3600" b="1" dirty="0"/>
              <a:t> </a:t>
            </a:r>
            <a:r>
              <a:rPr lang="en-US" sz="3600" b="1" dirty="0" err="1"/>
              <a:t>loại</a:t>
            </a:r>
            <a:r>
              <a:rPr lang="en-US" sz="3600" b="1" dirty="0"/>
              <a:t> </a:t>
            </a:r>
            <a:r>
              <a:rPr lang="en-US" sz="3600" b="1" dirty="0" err="1"/>
              <a:t>văn</a:t>
            </a:r>
            <a:r>
              <a:rPr lang="en-US" sz="3600" b="1" dirty="0"/>
              <a:t> </a:t>
            </a:r>
            <a:r>
              <a:rPr lang="en-US" sz="3600" b="1" dirty="0" err="1"/>
              <a:t>bản</a:t>
            </a:r>
            <a:endParaRPr lang="en-US" sz="3600" b="1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28750"/>
            <a:ext cx="7467600" cy="3276600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(Sentiment analysis)</a:t>
            </a: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(Spam detection)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(Authorship identification)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(Language Identification)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(Assigning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categories, topics, or genres)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309653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: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 dirty="0" err="1">
                <a:latin typeface="Calibri" charset="0"/>
              </a:rPr>
              <a:t>Đầu</a:t>
            </a:r>
            <a:r>
              <a:rPr lang="en-US" sz="3200" i="1" dirty="0">
                <a:latin typeface="Calibri" charset="0"/>
              </a:rPr>
              <a:t> </a:t>
            </a:r>
            <a:r>
              <a:rPr lang="en-US" sz="3200" i="1" dirty="0" err="1">
                <a:latin typeface="Calibri" charset="0"/>
              </a:rPr>
              <a:t>vào</a:t>
            </a:r>
            <a:r>
              <a:rPr lang="en-US" sz="3200" dirty="0">
                <a:latin typeface="Calibri" charset="0"/>
              </a:rPr>
              <a:t>:</a:t>
            </a:r>
          </a:p>
          <a:p>
            <a:pPr lvl="1"/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Một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văn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bản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Một</a:t>
            </a:r>
            <a:r>
              <a:rPr lang="en-US" sz="2800" dirty="0">
                <a:latin typeface="Calibri" charset="0"/>
                <a:ea typeface="ＭＳ Ｐゴシック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tập</a:t>
            </a:r>
            <a:r>
              <a:rPr lang="en-US" sz="2800" dirty="0">
                <a:latin typeface="Calibri" charset="0"/>
                <a:ea typeface="ＭＳ Ｐゴシック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cố</a:t>
            </a:r>
            <a:r>
              <a:rPr lang="en-US" sz="2800" dirty="0">
                <a:latin typeface="Calibri" charset="0"/>
                <a:ea typeface="ＭＳ Ｐゴシック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định</a:t>
            </a:r>
            <a:r>
              <a:rPr lang="en-US" sz="2800" dirty="0">
                <a:latin typeface="Calibri" charset="0"/>
                <a:ea typeface="ＭＳ Ｐゴシック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các</a:t>
            </a:r>
            <a:r>
              <a:rPr lang="en-US" sz="2800" dirty="0">
                <a:latin typeface="Calibri" charset="0"/>
                <a:ea typeface="ＭＳ Ｐゴシック" charset="0"/>
              </a:rPr>
              <a:t> </a:t>
            </a:r>
            <a:r>
              <a:rPr lang="en-US" sz="2800" dirty="0" err="1">
                <a:latin typeface="Calibri" charset="0"/>
                <a:ea typeface="ＭＳ Ｐゴシック" charset="0"/>
              </a:rPr>
              <a:t>lớp</a:t>
            </a:r>
            <a:r>
              <a:rPr lang="en-US" sz="2800" dirty="0">
                <a:latin typeface="Calibri" charset="0"/>
                <a:ea typeface="ＭＳ Ｐゴシック" charset="0"/>
              </a:rPr>
              <a:t> 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 dirty="0">
              <a:latin typeface="Calibri" charset="0"/>
            </a:endParaRPr>
          </a:p>
          <a:p>
            <a:r>
              <a:rPr lang="en-US" sz="3200" i="1" dirty="0" err="1">
                <a:latin typeface="Calibri" charset="0"/>
              </a:rPr>
              <a:t>Đầu</a:t>
            </a:r>
            <a:r>
              <a:rPr lang="en-US" sz="3200" i="1" dirty="0">
                <a:latin typeface="Calibri" charset="0"/>
              </a:rPr>
              <a:t> ra</a:t>
            </a:r>
            <a:r>
              <a:rPr lang="en-US" sz="3200" dirty="0">
                <a:latin typeface="Calibri" charset="0"/>
              </a:rPr>
              <a:t>: </a:t>
            </a:r>
            <a:r>
              <a:rPr lang="en-US" sz="3200" dirty="0" err="1">
                <a:latin typeface="Calibri" charset="0"/>
              </a:rPr>
              <a:t>Một</a:t>
            </a:r>
            <a:r>
              <a:rPr lang="en-US" sz="3200" dirty="0">
                <a:latin typeface="Calibri" charset="0"/>
              </a:rPr>
              <a:t> </a:t>
            </a:r>
            <a:r>
              <a:rPr lang="en-US" sz="3200" dirty="0" err="1">
                <a:latin typeface="Calibri" charset="0"/>
              </a:rPr>
              <a:t>lớp</a:t>
            </a:r>
            <a:r>
              <a:rPr lang="en-US" sz="3200" dirty="0">
                <a:latin typeface="Calibri" charset="0"/>
              </a:rPr>
              <a:t> </a:t>
            </a:r>
            <a:r>
              <a:rPr lang="en-US" sz="3200" dirty="0" err="1">
                <a:latin typeface="Calibri" charset="0"/>
              </a:rPr>
              <a:t>được</a:t>
            </a:r>
            <a:r>
              <a:rPr lang="en-US" sz="3200" dirty="0">
                <a:latin typeface="Calibri" charset="0"/>
              </a:rPr>
              <a:t> </a:t>
            </a:r>
            <a:r>
              <a:rPr lang="en-US" sz="3200" dirty="0" err="1">
                <a:latin typeface="Calibri" charset="0"/>
              </a:rPr>
              <a:t>dự</a:t>
            </a:r>
            <a:r>
              <a:rPr lang="en-US" sz="3200" dirty="0">
                <a:latin typeface="Calibri" charset="0"/>
              </a:rPr>
              <a:t> </a:t>
            </a:r>
            <a:r>
              <a:rPr lang="en-US" sz="3200" dirty="0" err="1">
                <a:latin typeface="Calibri" charset="0"/>
              </a:rPr>
              <a:t>đoán</a:t>
            </a:r>
            <a:r>
              <a:rPr lang="en-US" sz="3200" dirty="0">
                <a:latin typeface="Calibri" charset="0"/>
              </a:rPr>
              <a:t> </a:t>
            </a:r>
            <a:r>
              <a:rPr lang="en-US" sz="3200" i="1" dirty="0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 dirty="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 dirty="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95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err="1"/>
              <a:t>Các</a:t>
            </a:r>
            <a:r>
              <a:rPr lang="en-US" sz="3600" dirty="0"/>
              <a:t> </a:t>
            </a:r>
            <a:r>
              <a:rPr lang="en-US" sz="3600" dirty="0" err="1"/>
              <a:t>phương</a:t>
            </a:r>
            <a:r>
              <a:rPr lang="en-US" sz="3600" dirty="0"/>
              <a:t> </a:t>
            </a:r>
            <a:r>
              <a:rPr lang="en-US" sz="3600" dirty="0" err="1"/>
              <a:t>pháp</a:t>
            </a:r>
            <a:r>
              <a:rPr lang="en-US" sz="3600" dirty="0"/>
              <a:t> </a:t>
            </a:r>
            <a:r>
              <a:rPr lang="en-US" sz="3600" dirty="0" err="1"/>
              <a:t>phâ</a:t>
            </a:r>
            <a:r>
              <a:rPr lang="en-US" dirty="0" err="1"/>
              <a:t>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sz="3600" dirty="0"/>
              <a:t>:  </a:t>
            </a:r>
            <a:r>
              <a:rPr lang="en-US" sz="3600" dirty="0" err="1"/>
              <a:t>Dựa</a:t>
            </a:r>
            <a:r>
              <a:rPr lang="en-US" sz="3600" dirty="0"/>
              <a:t> </a:t>
            </a:r>
            <a:r>
              <a:rPr lang="en-US" sz="3600" dirty="0" err="1"/>
              <a:t>trên</a:t>
            </a:r>
            <a:r>
              <a:rPr lang="en-US" sz="3600" dirty="0"/>
              <a:t> </a:t>
            </a:r>
            <a:r>
              <a:rPr lang="en-US" sz="3600" dirty="0" err="1"/>
              <a:t>luật</a:t>
            </a:r>
            <a:r>
              <a:rPr lang="en-US" sz="3600" dirty="0"/>
              <a:t> (Hand-coded rules)</a:t>
            </a:r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/>
          <a:lstStyle/>
          <a:p>
            <a:r>
              <a:rPr lang="en-US" dirty="0" err="1">
                <a:latin typeface="Calibri" charset="0"/>
              </a:rPr>
              <a:t>Các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luật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dựa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trên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việc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kết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hợp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các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từ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hoặc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các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đặc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trưng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khác</a:t>
            </a:r>
            <a:endParaRPr lang="en-US" dirty="0">
              <a:latin typeface="Calibri" charset="0"/>
            </a:endParaRPr>
          </a:p>
          <a:p>
            <a:pPr lvl="1"/>
            <a:r>
              <a:rPr lang="en-US" dirty="0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 dirty="0" err="1">
                <a:latin typeface="Calibri" charset="0"/>
              </a:rPr>
              <a:t>Độ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chính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xác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có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thể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cao</a:t>
            </a:r>
            <a:endParaRPr lang="en-US" dirty="0">
              <a:latin typeface="Calibri" charset="0"/>
            </a:endParaRPr>
          </a:p>
          <a:p>
            <a:pPr lvl="1"/>
            <a:r>
              <a:rPr lang="vi-VN" dirty="0">
                <a:latin typeface="Calibri" charset="0"/>
              </a:rPr>
              <a:t>Nếu các quy tắc được tinh chỉnh cẩn thận bởi chuyên gia</a:t>
            </a:r>
            <a:endParaRPr lang="en-US" dirty="0">
              <a:latin typeface="Calibri" charset="0"/>
            </a:endParaRPr>
          </a:p>
          <a:p>
            <a:r>
              <a:rPr lang="vi-VN" dirty="0">
                <a:latin typeface="Calibri" charset="0"/>
              </a:rPr>
              <a:t>Nhưng việc xây dựng và duy trì những luật này rất tốn kém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313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" y="3810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sz="3600" dirty="0" err="1"/>
              <a:t>Các</a:t>
            </a:r>
            <a:r>
              <a:rPr lang="en-US" sz="3600" dirty="0"/>
              <a:t> </a:t>
            </a:r>
            <a:r>
              <a:rPr lang="en-US" sz="3600" dirty="0" err="1"/>
              <a:t>phương</a:t>
            </a:r>
            <a:r>
              <a:rPr lang="en-US" sz="3600" dirty="0"/>
              <a:t> </a:t>
            </a:r>
            <a:r>
              <a:rPr lang="en-US" sz="3600" dirty="0" err="1"/>
              <a:t>pháp</a:t>
            </a:r>
            <a:r>
              <a:rPr lang="en-US" sz="3600" dirty="0"/>
              <a:t>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:</a:t>
            </a:r>
            <a:br>
              <a:rPr lang="en-US" sz="3600" dirty="0"/>
            </a:br>
            <a:r>
              <a:rPr lang="en-US" sz="3600" dirty="0" err="1"/>
              <a:t>Máy</a:t>
            </a:r>
            <a:r>
              <a:rPr lang="en-US" sz="3600" dirty="0"/>
              <a:t> </a:t>
            </a:r>
            <a:r>
              <a:rPr lang="en-US" sz="3600" dirty="0" err="1"/>
              <a:t>học</a:t>
            </a:r>
            <a:r>
              <a:rPr lang="en-US" sz="3600" dirty="0"/>
              <a:t> </a:t>
            </a:r>
            <a:r>
              <a:rPr lang="en-US" sz="3600" dirty="0" err="1"/>
              <a:t>giám</a:t>
            </a:r>
            <a:r>
              <a:rPr lang="en-US" sz="3600" dirty="0"/>
              <a:t> </a:t>
            </a:r>
            <a:r>
              <a:rPr lang="en-US" sz="3600" dirty="0" err="1"/>
              <a:t>sát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543801" cy="3429000"/>
          </a:xfrm>
        </p:spPr>
        <p:txBody>
          <a:bodyPr/>
          <a:lstStyle/>
          <a:p>
            <a:r>
              <a:rPr lang="en-US" i="1" dirty="0" err="1">
                <a:latin typeface="Calibri" charset="0"/>
              </a:rPr>
              <a:t>Đầu</a:t>
            </a:r>
            <a:r>
              <a:rPr lang="en-US" i="1" dirty="0">
                <a:latin typeface="Calibri" charset="0"/>
              </a:rPr>
              <a:t> </a:t>
            </a:r>
            <a:r>
              <a:rPr lang="en-US" i="1" dirty="0" err="1">
                <a:latin typeface="Calibri" charset="0"/>
              </a:rPr>
              <a:t>vào</a:t>
            </a:r>
            <a:r>
              <a:rPr lang="en-US" sz="2800" i="1" dirty="0">
                <a:latin typeface="Calibri" charset="0"/>
              </a:rPr>
              <a:t>: </a:t>
            </a:r>
          </a:p>
          <a:p>
            <a:pPr lvl="1"/>
            <a:r>
              <a:rPr lang="en-US" sz="2400" dirty="0" err="1">
                <a:latin typeface="Calibri" charset="0"/>
              </a:rPr>
              <a:t>Một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văn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bản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400" dirty="0" err="1">
                <a:latin typeface="Calibri" charset="0"/>
                <a:ea typeface="ＭＳ Ｐゴシック" charset="0"/>
              </a:rPr>
              <a:t>Một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dirty="0" err="1">
                <a:latin typeface="Calibri" charset="0"/>
                <a:ea typeface="ＭＳ Ｐゴシック" charset="0"/>
              </a:rPr>
              <a:t>tập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dirty="0" err="1">
                <a:latin typeface="Calibri" charset="0"/>
                <a:ea typeface="ＭＳ Ｐゴシック" charset="0"/>
              </a:rPr>
              <a:t>cố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dirty="0" err="1">
                <a:latin typeface="Calibri" charset="0"/>
                <a:ea typeface="ＭＳ Ｐゴシック" charset="0"/>
              </a:rPr>
              <a:t>định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dirty="0" err="1">
                <a:latin typeface="Calibri" charset="0"/>
                <a:ea typeface="ＭＳ Ｐゴシック" charset="0"/>
              </a:rPr>
              <a:t>các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dirty="0" err="1">
                <a:latin typeface="Calibri" charset="0"/>
                <a:ea typeface="ＭＳ Ｐゴシック" charset="0"/>
              </a:rPr>
              <a:t>lớp</a:t>
            </a:r>
            <a:r>
              <a:rPr lang="en-US" sz="2400" dirty="0">
                <a:latin typeface="Calibri" charset="0"/>
                <a:ea typeface="ＭＳ Ｐゴシック" charset="0"/>
              </a:rPr>
              <a:t> 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400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4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4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400" i="1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i="1" baseline="-25000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4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1800" i="1" dirty="0">
              <a:solidFill>
                <a:srgbClr val="FF0000"/>
              </a:solidFill>
              <a:latin typeface="Calibri" charset="0"/>
            </a:endParaRPr>
          </a:p>
          <a:p>
            <a:pPr lvl="1" algn="just"/>
            <a:r>
              <a:rPr lang="en-US" sz="2400" dirty="0" err="1">
                <a:latin typeface="Calibri" charset="0"/>
              </a:rPr>
              <a:t>Một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tập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dữ</a:t>
            </a:r>
            <a:r>
              <a:rPr lang="en-US" sz="2400" dirty="0">
                <a:latin typeface="Calibri" charset="0"/>
              </a:rPr>
              <a:t> lieu </a:t>
            </a:r>
            <a:r>
              <a:rPr lang="en-US" sz="2400" dirty="0" err="1">
                <a:latin typeface="Calibri" charset="0"/>
              </a:rPr>
              <a:t>huấn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luyện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các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văn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bản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b="1" dirty="0" err="1">
                <a:latin typeface="Calibri" charset="0"/>
              </a:rPr>
              <a:t>được</a:t>
            </a:r>
            <a:r>
              <a:rPr lang="en-US" sz="2400" b="1" dirty="0">
                <a:latin typeface="Calibri" charset="0"/>
              </a:rPr>
              <a:t> </a:t>
            </a:r>
            <a:r>
              <a:rPr lang="en-US" sz="2400" b="1" dirty="0" err="1">
                <a:latin typeface="Calibri" charset="0"/>
              </a:rPr>
              <a:t>gán</a:t>
            </a:r>
            <a:r>
              <a:rPr lang="en-US" sz="2400" b="1" dirty="0">
                <a:latin typeface="Calibri" charset="0"/>
              </a:rPr>
              <a:t> </a:t>
            </a:r>
            <a:r>
              <a:rPr lang="en-US" sz="2400" b="1" dirty="0" err="1">
                <a:latin typeface="Calibri" charset="0"/>
              </a:rPr>
              <a:t>nhãn</a:t>
            </a:r>
            <a:r>
              <a:rPr lang="en-US" sz="2400" b="1" dirty="0">
                <a:latin typeface="Calibri" charset="0"/>
              </a:rPr>
              <a:t> </a:t>
            </a:r>
            <a:r>
              <a:rPr lang="en-US" sz="2400" b="1" dirty="0" err="1">
                <a:latin typeface="Calibri" charset="0"/>
              </a:rPr>
              <a:t>sẵn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400" i="1" baseline="-25000" dirty="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dirty="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400" i="1" dirty="0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400" i="1" baseline="-25000" dirty="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dirty="0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dirty="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i="1" dirty="0" err="1">
                <a:latin typeface="Calibri" charset="0"/>
              </a:rPr>
              <a:t>Đầu</a:t>
            </a:r>
            <a:r>
              <a:rPr lang="en-US" i="1" dirty="0">
                <a:latin typeface="Calibri" charset="0"/>
              </a:rPr>
              <a:t> ra</a:t>
            </a:r>
            <a:r>
              <a:rPr lang="en-US" sz="2800" i="1" dirty="0">
                <a:latin typeface="Calibri" charset="0"/>
              </a:rPr>
              <a:t>: </a:t>
            </a:r>
          </a:p>
          <a:p>
            <a:pPr lvl="1"/>
            <a:r>
              <a:rPr lang="en-US" sz="2400" dirty="0" err="1">
                <a:latin typeface="Calibri" charset="0"/>
              </a:rPr>
              <a:t>Một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bộ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phân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loại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đã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được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huấn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dirty="0" err="1">
                <a:latin typeface="Calibri" charset="0"/>
              </a:rPr>
              <a:t>luyện</a:t>
            </a:r>
            <a:r>
              <a:rPr lang="en-US" sz="2400" dirty="0">
                <a:latin typeface="Calibri" charset="0"/>
              </a:rPr>
              <a:t> </a:t>
            </a:r>
            <a:r>
              <a:rPr lang="en-US" sz="2400" i="1" dirty="0" err="1">
                <a:solidFill>
                  <a:srgbClr val="FF0000"/>
                </a:solidFill>
                <a:latin typeface="Calibri" charset="0"/>
              </a:rPr>
              <a:t>γ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</a:rPr>
              <a:t>: d </a:t>
            </a:r>
            <a:r>
              <a:rPr lang="en-US" sz="2400" i="1" dirty="0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400" i="1" dirty="0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36195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 dirty="0" err="1"/>
              <a:t>Các</a:t>
            </a:r>
            <a:r>
              <a:rPr lang="en-US" sz="3600" dirty="0"/>
              <a:t> </a:t>
            </a:r>
            <a:r>
              <a:rPr lang="en-US" sz="3600" dirty="0" err="1"/>
              <a:t>phương</a:t>
            </a:r>
            <a:r>
              <a:rPr lang="en-US" sz="3600" dirty="0"/>
              <a:t> </a:t>
            </a:r>
            <a:r>
              <a:rPr lang="en-US" sz="3600" dirty="0" err="1"/>
              <a:t>pháp</a:t>
            </a:r>
            <a:r>
              <a:rPr lang="en-US" sz="3600" dirty="0"/>
              <a:t>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loại</a:t>
            </a:r>
            <a:r>
              <a:rPr lang="en-US" sz="3600" dirty="0"/>
              <a:t>:</a:t>
            </a:r>
            <a:br>
              <a:rPr lang="en-US" sz="3600" dirty="0"/>
            </a:b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sát</a:t>
            </a:r>
            <a:endParaRPr lang="en-US" sz="3600" dirty="0"/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099" y="1357643"/>
            <a:ext cx="7543801" cy="3429000"/>
          </a:xfrm>
        </p:spPr>
        <p:txBody>
          <a:bodyPr/>
          <a:lstStyle/>
          <a:p>
            <a:r>
              <a:rPr lang="en-US" sz="2800" dirty="0" err="1">
                <a:latin typeface="Calibri" charset="0"/>
              </a:rPr>
              <a:t>Các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bộ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phân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loại</a:t>
            </a:r>
            <a:endParaRPr lang="en-US" sz="2800" dirty="0">
              <a:latin typeface="Calibri" charset="0"/>
            </a:endParaRPr>
          </a:p>
          <a:p>
            <a:pPr lvl="1"/>
            <a:r>
              <a:rPr lang="en-US" sz="2400" dirty="0">
                <a:latin typeface="Calibri" charset="0"/>
              </a:rPr>
              <a:t>Na</a:t>
            </a:r>
            <a:r>
              <a:rPr lang="fr-FR" sz="2400" dirty="0" err="1">
                <a:latin typeface="Calibri" charset="0"/>
              </a:rPr>
              <a:t>ï</a:t>
            </a:r>
            <a:r>
              <a:rPr lang="en-US" sz="2400" dirty="0" err="1">
                <a:latin typeface="Calibri" charset="0"/>
              </a:rPr>
              <a:t>ve</a:t>
            </a:r>
            <a:r>
              <a:rPr lang="en-US" sz="2400" dirty="0">
                <a:latin typeface="Calibri" charset="0"/>
              </a:rPr>
              <a:t> Bayes</a:t>
            </a:r>
          </a:p>
          <a:p>
            <a:pPr lvl="1"/>
            <a:r>
              <a:rPr lang="en-US" sz="2400" dirty="0">
                <a:latin typeface="Calibri" charset="0"/>
              </a:rPr>
              <a:t>Logistic regression</a:t>
            </a:r>
          </a:p>
          <a:p>
            <a:pPr lvl="1"/>
            <a:r>
              <a:rPr lang="en-US" sz="2400" dirty="0">
                <a:latin typeface="Calibri" charset="0"/>
              </a:rPr>
              <a:t>Neural networks</a:t>
            </a:r>
          </a:p>
          <a:p>
            <a:pPr lvl="1"/>
            <a:r>
              <a:rPr lang="en-US" sz="2400" dirty="0">
                <a:latin typeface="Calibri" charset="0"/>
              </a:rPr>
              <a:t>k-Nearest Neighbors</a:t>
            </a:r>
          </a:p>
          <a:p>
            <a:pPr lvl="1"/>
            <a:r>
              <a:rPr lang="en-US" sz="2400" dirty="0">
                <a:latin typeface="Calibri" charset="0"/>
              </a:rPr>
              <a:t>…</a:t>
            </a:r>
          </a:p>
          <a:p>
            <a:pPr lvl="1"/>
            <a:endParaRPr lang="en-US" sz="10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738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err="1">
                <a:latin typeface="Calibri (Headings)"/>
                <a:cs typeface="Calibri (Headings)"/>
              </a:rPr>
              <a:t>Phân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loại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văn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bản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và</a:t>
            </a:r>
            <a:r>
              <a:rPr lang="en-US" sz="3400" dirty="0">
                <a:latin typeface="Calibri (Headings)"/>
                <a:cs typeface="Calibri (Headings)"/>
              </a:rPr>
              <a:t>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(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Phân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loại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văn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bản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460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err="1">
                <a:latin typeface="Calibri (Headings)"/>
                <a:cs typeface="Calibri (Headings)"/>
              </a:rPr>
              <a:t>Phân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loại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văn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bản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và</a:t>
            </a:r>
            <a:r>
              <a:rPr lang="en-US" sz="3400" dirty="0">
                <a:latin typeface="Calibri (Headings)"/>
                <a:cs typeface="Calibri (Headings)"/>
              </a:rPr>
              <a:t>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 (I)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3189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Naive Bayes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635240" cy="3333750"/>
          </a:xfrm>
        </p:spPr>
        <p:txBody>
          <a:bodyPr/>
          <a:lstStyle/>
          <a:p>
            <a:pPr algn="just"/>
            <a:r>
              <a:rPr lang="en-US" sz="2800" dirty="0" err="1">
                <a:latin typeface="Calibri" charset="0"/>
              </a:rPr>
              <a:t>Phương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pháp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phân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loại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đơn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giản</a:t>
            </a:r>
            <a:r>
              <a:rPr lang="en-US" sz="2800" dirty="0">
                <a:latin typeface="Calibri" charset="0"/>
              </a:rPr>
              <a:t> (“</a:t>
            </a:r>
            <a:r>
              <a:rPr lang="en-US" sz="2800" dirty="0" err="1">
                <a:latin typeface="Calibri" charset="0"/>
              </a:rPr>
              <a:t>na</a:t>
            </a:r>
            <a:r>
              <a:rPr lang="fr-FR" dirty="0">
                <a:latin typeface="Calibri" charset="0"/>
              </a:rPr>
              <a:t>i</a:t>
            </a:r>
            <a:r>
              <a:rPr lang="en-US" sz="2800" dirty="0" err="1">
                <a:latin typeface="Calibri" charset="0"/>
              </a:rPr>
              <a:t>ve</a:t>
            </a:r>
            <a:r>
              <a:rPr lang="en-US" sz="2800" dirty="0">
                <a:latin typeface="Calibri" charset="0"/>
              </a:rPr>
              <a:t>”) </a:t>
            </a:r>
            <a:r>
              <a:rPr lang="en-US" sz="2800" dirty="0" err="1">
                <a:latin typeface="Calibri" charset="0"/>
              </a:rPr>
              <a:t>dựa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trên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luật</a:t>
            </a:r>
            <a:r>
              <a:rPr lang="en-US" sz="2800" dirty="0">
                <a:latin typeface="Calibri" charset="0"/>
              </a:rPr>
              <a:t> Bayes</a:t>
            </a:r>
          </a:p>
          <a:p>
            <a:pPr algn="just"/>
            <a:r>
              <a:rPr lang="en-US" sz="2800" dirty="0" err="1">
                <a:latin typeface="Calibri" charset="0"/>
              </a:rPr>
              <a:t>Dựa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trên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một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biểu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diễn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đơn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giản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của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văn</a:t>
            </a:r>
            <a:r>
              <a:rPr lang="en-US" sz="2800" dirty="0">
                <a:latin typeface="Calibri" charset="0"/>
              </a:rPr>
              <a:t> </a:t>
            </a:r>
            <a:r>
              <a:rPr lang="en-US" sz="2800" dirty="0" err="1">
                <a:latin typeface="Calibri" charset="0"/>
              </a:rPr>
              <a:t>bản</a:t>
            </a:r>
            <a:endParaRPr lang="en-US" sz="2800" dirty="0">
              <a:latin typeface="Calibri" charset="0"/>
            </a:endParaRPr>
          </a:p>
          <a:p>
            <a:pPr lvl="1"/>
            <a:r>
              <a:rPr lang="en-US" sz="2800" b="1" dirty="0">
                <a:latin typeface="Calibri" charset="0"/>
              </a:rPr>
              <a:t>Bag of words (</a:t>
            </a:r>
            <a:r>
              <a:rPr lang="en-US" sz="2800" b="1" dirty="0" err="1">
                <a:latin typeface="Calibri" charset="0"/>
              </a:rPr>
              <a:t>túi</a:t>
            </a:r>
            <a:r>
              <a:rPr lang="en-US" sz="2800" b="1" dirty="0">
                <a:latin typeface="Calibri" charset="0"/>
              </a:rPr>
              <a:t> </a:t>
            </a:r>
            <a:r>
              <a:rPr lang="en-US" sz="2800" b="1" dirty="0" err="1">
                <a:latin typeface="Calibri" charset="0"/>
              </a:rPr>
              <a:t>từ</a:t>
            </a:r>
            <a:r>
              <a:rPr lang="en-US" sz="2800" b="1" dirty="0">
                <a:latin typeface="Calibri" charset="0"/>
              </a:rPr>
              <a:t>)</a:t>
            </a:r>
          </a:p>
          <a:p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90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7150"/>
            <a:ext cx="7467600" cy="742950"/>
          </a:xfrm>
        </p:spPr>
        <p:txBody>
          <a:bodyPr/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Bag of Words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66675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1" y="74295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0" y="81915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b="1" dirty="0"/>
              <a:t>spam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?</a:t>
            </a:r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000" y="1200150"/>
            <a:ext cx="7871720" cy="34892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735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bag of words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135255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0" y="1733550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err="1">
                <a:latin typeface="Lucida Grande"/>
                <a:ea typeface="Lucida Grande"/>
                <a:cs typeface="Lucida Grande"/>
              </a:rPr>
              <a:t>γ</a:t>
            </a:r>
            <a:r>
              <a:rPr lang="en-US" sz="10600" dirty="0"/>
              <a:t>(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1838801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948400"/>
              </p:ext>
            </p:extLst>
          </p:nvPr>
        </p:nvGraphicFramePr>
        <p:xfrm>
          <a:off x="1905000" y="1352550"/>
          <a:ext cx="4876800" cy="3284222"/>
        </p:xfrm>
        <a:graphic>
          <a:graphicData uri="http://schemas.openxmlformats.org/drawingml/2006/table">
            <a:tbl>
              <a:tblPr/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seen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sweet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whimsical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24815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562350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err="1">
                <a:latin typeface="Calibri (Headings)"/>
                <a:cs typeface="Calibri (Headings)"/>
              </a:rPr>
              <a:t>Phân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loại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văn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bản</a:t>
            </a:r>
            <a:r>
              <a:rPr lang="en-US" sz="3400" dirty="0">
                <a:latin typeface="Calibri (Headings)"/>
                <a:cs typeface="Calibri (Headings)"/>
              </a:rPr>
              <a:t>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 (I)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23AD40-86E6-CF49-AF31-6F033B3A6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94563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err="1">
                <a:latin typeface="Calibri (Headings)"/>
                <a:cs typeface="Calibri (Headings)"/>
              </a:rPr>
              <a:t>Phân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loại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văn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bản</a:t>
            </a:r>
            <a:r>
              <a:rPr lang="en-US" sz="3400" dirty="0">
                <a:latin typeface="Calibri (Headings)"/>
                <a:cs typeface="Calibri (Headings)"/>
              </a:rPr>
              <a:t>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Bộ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phân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lớp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Na</a:t>
            </a:r>
            <a:r>
              <a:rPr lang="fr-FR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99A75B-FCD8-E64D-879F-CB5BFE44A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35155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543800" cy="1004248"/>
          </a:xfrm>
        </p:spPr>
        <p:txBody>
          <a:bodyPr>
            <a:normAutofit fontScale="90000"/>
          </a:bodyPr>
          <a:lstStyle/>
          <a:p>
            <a:r>
              <a:rPr lang="en-US" dirty="0"/>
              <a:t>Qui </a:t>
            </a:r>
            <a:r>
              <a:rPr lang="en-US" dirty="0" err="1"/>
              <a:t>tắc</a:t>
            </a:r>
            <a:r>
              <a:rPr lang="en-US" dirty="0"/>
              <a:t> Bayes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lớp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138430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Cho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văn</a:t>
            </a:r>
            <a:r>
              <a:rPr lang="en-US" sz="3200" dirty="0"/>
              <a:t> </a:t>
            </a:r>
            <a:r>
              <a:rPr lang="en-US" sz="3200" dirty="0" err="1"/>
              <a:t>bản</a:t>
            </a:r>
            <a:r>
              <a:rPr lang="en-US" sz="3200" dirty="0"/>
              <a:t>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 err="1"/>
              <a:t>và</a:t>
            </a:r>
            <a:r>
              <a:rPr lang="en-US" sz="3600" dirty="0"/>
              <a:t> </a:t>
            </a:r>
            <a:r>
              <a:rPr lang="en-US" sz="3600" dirty="0" err="1"/>
              <a:t>một</a:t>
            </a:r>
            <a:r>
              <a:rPr lang="en-US" sz="3600" dirty="0"/>
              <a:t> </a:t>
            </a:r>
            <a:r>
              <a:rPr lang="en-US" sz="3600" dirty="0" err="1"/>
              <a:t>lớp</a:t>
            </a:r>
            <a:r>
              <a:rPr lang="en-US" sz="3600" dirty="0"/>
              <a:t>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393601"/>
              </p:ext>
            </p:extLst>
          </p:nvPr>
        </p:nvGraphicFramePr>
        <p:xfrm>
          <a:off x="2479675" y="2759075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2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2759075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0674656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(I)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637004"/>
              </p:ext>
            </p:extLst>
          </p:nvPr>
        </p:nvGraphicFramePr>
        <p:xfrm>
          <a:off x="1672596" y="1633538"/>
          <a:ext cx="4072567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6" name="Equation" r:id="rId3" imgW="1371600" imgH="292100" progId="Equation.3">
                  <p:embed/>
                </p:oleObj>
              </mc:Choice>
              <mc:Fallback>
                <p:oleObj name="Equation" r:id="rId3" imgW="1371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2596" y="1633538"/>
                        <a:ext cx="4072567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616719"/>
              </p:ext>
            </p:extLst>
          </p:nvPr>
        </p:nvGraphicFramePr>
        <p:xfrm>
          <a:off x="2542619" y="2495550"/>
          <a:ext cx="4010581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7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2619" y="2495550"/>
                        <a:ext cx="4010581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638856"/>
              </p:ext>
            </p:extLst>
          </p:nvPr>
        </p:nvGraphicFramePr>
        <p:xfrm>
          <a:off x="2511425" y="3867150"/>
          <a:ext cx="3886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8" name="Equation" r:id="rId7" imgW="1346200" imgH="292100" progId="Equation.3">
                  <p:embed/>
                </p:oleObj>
              </mc:Choice>
              <mc:Fallback>
                <p:oleObj name="Equation" r:id="rId7" imgW="1346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1425" y="3867150"/>
                        <a:ext cx="38862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6248400" y="1581150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MAP is “maximum a posteriori”  = most likely class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934200" y="287655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 err="1"/>
              <a:t>Luật</a:t>
            </a:r>
            <a:r>
              <a:rPr lang="en-US" altLang="zh-TW" sz="1600" dirty="0"/>
              <a:t> Bayes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7010400" y="394335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 err="1"/>
              <a:t>Loại</a:t>
            </a:r>
            <a:r>
              <a:rPr lang="en-US" altLang="zh-TW" sz="1600" dirty="0"/>
              <a:t> </a:t>
            </a:r>
            <a:r>
              <a:rPr lang="en-US" altLang="zh-TW" sz="1600" dirty="0" err="1"/>
              <a:t>bỏ</a:t>
            </a:r>
            <a:r>
              <a:rPr lang="en-US" altLang="zh-TW" sz="1600" dirty="0"/>
              <a:t> </a:t>
            </a:r>
            <a:r>
              <a:rPr lang="en-US" altLang="zh-TW" sz="1600" dirty="0" err="1"/>
              <a:t>mẫu</a:t>
            </a:r>
            <a:r>
              <a:rPr lang="en-US" altLang="zh-TW" sz="1600" dirty="0"/>
              <a:t> </a:t>
            </a:r>
            <a:r>
              <a:rPr lang="en-US" altLang="zh-TW" sz="1600" dirty="0" err="1"/>
              <a:t>số</a:t>
            </a: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109718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1" grpId="0" animBg="1"/>
      <p:bldP spid="12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248283"/>
              </p:ext>
            </p:extLst>
          </p:nvPr>
        </p:nvGraphicFramePr>
        <p:xfrm>
          <a:off x="381000" y="1581150"/>
          <a:ext cx="4900612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9" name="Equation" r:id="rId3" imgW="1651000" imgH="292100" progId="Equation.3">
                  <p:embed/>
                </p:oleObj>
              </mc:Choice>
              <mc:Fallback>
                <p:oleObj name="Equation" r:id="rId3" imgW="165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581150"/>
                        <a:ext cx="4900612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2443728"/>
            <a:ext cx="1676400" cy="1077218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Văn </a:t>
            </a:r>
            <a:r>
              <a:rPr lang="en-US" altLang="zh-TW" sz="1600" dirty="0" err="1"/>
              <a:t>bản</a:t>
            </a:r>
            <a:r>
              <a:rPr lang="en-US" altLang="zh-TW" sz="1600" dirty="0"/>
              <a:t> d </a:t>
            </a:r>
            <a:r>
              <a:rPr lang="en-US" altLang="zh-TW" sz="1600" dirty="0" err="1"/>
              <a:t>được</a:t>
            </a:r>
            <a:r>
              <a:rPr lang="en-US" altLang="zh-TW" sz="1600" dirty="0"/>
              <a:t> </a:t>
            </a:r>
            <a:r>
              <a:rPr lang="en-US" altLang="zh-TW" sz="1600" dirty="0" err="1"/>
              <a:t>biểu</a:t>
            </a:r>
            <a:r>
              <a:rPr lang="en-US" altLang="zh-TW" sz="1600" dirty="0"/>
              <a:t> </a:t>
            </a:r>
            <a:r>
              <a:rPr lang="en-US" altLang="zh-TW" sz="1600" dirty="0" err="1"/>
              <a:t>diễn</a:t>
            </a:r>
            <a:r>
              <a:rPr lang="en-US" altLang="zh-TW" sz="1600" dirty="0"/>
              <a:t> </a:t>
            </a:r>
            <a:r>
              <a:rPr lang="en-US" altLang="zh-TW" sz="1600" dirty="0" err="1"/>
              <a:t>như</a:t>
            </a:r>
            <a:r>
              <a:rPr lang="en-US" altLang="zh-TW" sz="1600" dirty="0"/>
              <a:t> </a:t>
            </a:r>
            <a:r>
              <a:rPr lang="en-US" altLang="zh-TW" sz="1600" dirty="0" err="1"/>
              <a:t>các</a:t>
            </a:r>
            <a:r>
              <a:rPr lang="en-US" altLang="zh-TW" sz="1600" dirty="0"/>
              <a:t> </a:t>
            </a:r>
            <a:r>
              <a:rPr lang="en-US" altLang="zh-TW" sz="1600" dirty="0" err="1"/>
              <a:t>đặc</a:t>
            </a:r>
            <a:r>
              <a:rPr lang="en-US" altLang="zh-TW" sz="1600" dirty="0"/>
              <a:t> </a:t>
            </a:r>
            <a:r>
              <a:rPr lang="en-US" altLang="zh-TW" sz="1600" dirty="0" err="1"/>
              <a:t>trưng</a:t>
            </a:r>
            <a:r>
              <a:rPr lang="en-US" altLang="zh-TW" sz="1600" dirty="0"/>
              <a:t>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49968"/>
              </p:ext>
            </p:extLst>
          </p:nvPr>
        </p:nvGraphicFramePr>
        <p:xfrm>
          <a:off x="1295400" y="2724150"/>
          <a:ext cx="576897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20" name="Equation" r:id="rId5" imgW="1943100" imgH="292100" progId="Equation.3">
                  <p:embed/>
                </p:oleObj>
              </mc:Choice>
              <mc:Fallback>
                <p:oleObj name="Equation" r:id="rId5" imgW="19431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724150"/>
                        <a:ext cx="5768975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3088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14103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29614607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Na</a:t>
            </a:r>
            <a:r>
              <a:rPr lang="fr-FR" dirty="0" err="1"/>
              <a:t>ï</a:t>
            </a:r>
            <a:r>
              <a:rPr lang="en-US" dirty="0" err="1"/>
              <a:t>ve</a:t>
            </a:r>
            <a:r>
              <a:rPr lang="en-US" dirty="0"/>
              <a:t> Bayes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265515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591522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98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2602290"/>
            <a:ext cx="4343400" cy="461665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 dirty="0">
                <a:latin typeface="Calibri" charset="0"/>
                <a:cs typeface="Arial" charset="0"/>
              </a:rPr>
              <a:t>O(|</a:t>
            </a:r>
            <a:r>
              <a:rPr lang="en-US" i="1" dirty="0" err="1">
                <a:latin typeface="Calibri" charset="0"/>
                <a:cs typeface="Arial" charset="0"/>
              </a:rPr>
              <a:t>X</a:t>
            </a:r>
            <a:r>
              <a:rPr lang="en-US" dirty="0" err="1">
                <a:latin typeface="Calibri" charset="0"/>
                <a:cs typeface="Arial" charset="0"/>
              </a:rPr>
              <a:t>|</a:t>
            </a:r>
            <a:r>
              <a:rPr lang="en-US" i="1" baseline="30000" dirty="0" err="1">
                <a:latin typeface="Calibri" charset="0"/>
                <a:cs typeface="Arial" charset="0"/>
              </a:rPr>
              <a:t>n</a:t>
            </a:r>
            <a:r>
              <a:rPr lang="en-US" dirty="0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 dirty="0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 dirty="0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 dirty="0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3645753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3364290"/>
            <a:ext cx="4343400" cy="156966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 dirty="0">
                <a:latin typeface="Calibri" charset="0"/>
              </a:rPr>
              <a:t>Could only be estimated if a very, very large number of training examples was available.</a:t>
            </a:r>
          </a:p>
        </p:txBody>
      </p:sp>
    </p:spTree>
    <p:extLst>
      <p:ext uri="{BB962C8B-B14F-4D97-AF65-F5344CB8AC3E}">
        <p14:creationId xmlns:p14="http://schemas.microsoft.com/office/powerpoint/2010/main" val="3148717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620000" cy="1123950"/>
          </a:xfrm>
        </p:spPr>
        <p:txBody>
          <a:bodyPr/>
          <a:lstStyle/>
          <a:p>
            <a:r>
              <a:rPr lang="en-US" dirty="0"/>
              <a:t>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190750"/>
            <a:ext cx="8686800" cy="2590800"/>
          </a:xfrm>
        </p:spPr>
        <p:txBody>
          <a:bodyPr/>
          <a:lstStyle/>
          <a:p>
            <a:r>
              <a:rPr lang="en-US" sz="2800" b="1" dirty="0">
                <a:latin typeface="Calibri" charset="0"/>
                <a:sym typeface="Symbol" charset="2"/>
              </a:rPr>
              <a:t>Bag of Words assumption</a:t>
            </a:r>
            <a:r>
              <a:rPr lang="en-US" sz="2800" dirty="0">
                <a:latin typeface="Calibri" charset="0"/>
                <a:sym typeface="Symbol" charset="2"/>
              </a:rPr>
              <a:t>: Assume position doesn’t matter</a:t>
            </a:r>
          </a:p>
          <a:p>
            <a:pPr algn="just"/>
            <a:r>
              <a:rPr lang="en-US" sz="2800" b="1" dirty="0">
                <a:latin typeface="Calibri" charset="0"/>
                <a:sym typeface="Symbol" charset="2"/>
              </a:rPr>
              <a:t>Conditional Independence</a:t>
            </a:r>
            <a:r>
              <a:rPr lang="en-US" sz="2800" dirty="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 dirty="0">
                <a:latin typeface="Calibri" charset="0"/>
                <a:sym typeface="Symbol" charset="2"/>
              </a:rPr>
              <a:t>P</a:t>
            </a:r>
            <a:r>
              <a:rPr lang="en-US" sz="2800" dirty="0">
                <a:latin typeface="Calibri" charset="0"/>
                <a:sym typeface="Symbol" charset="2"/>
              </a:rPr>
              <a:t>(</a:t>
            </a:r>
            <a:r>
              <a:rPr lang="en-US" sz="2800" i="1" dirty="0" err="1">
                <a:latin typeface="Calibri" charset="0"/>
                <a:sym typeface="Symbol" charset="2"/>
              </a:rPr>
              <a:t>x</a:t>
            </a:r>
            <a:r>
              <a:rPr lang="en-US" sz="2800" i="1" baseline="-25000" dirty="0" err="1">
                <a:latin typeface="Calibri" charset="0"/>
                <a:sym typeface="Symbol" charset="2"/>
              </a:rPr>
              <a:t>i</a:t>
            </a:r>
            <a:r>
              <a:rPr lang="en-US" sz="2800" dirty="0" err="1">
                <a:latin typeface="Calibri" charset="0"/>
                <a:sym typeface="Symbol" charset="2"/>
              </a:rPr>
              <a:t>|</a:t>
            </a:r>
            <a:r>
              <a:rPr lang="en-US" sz="2800" i="1" dirty="0" err="1">
                <a:latin typeface="Calibri" charset="0"/>
                <a:sym typeface="Symbol" charset="2"/>
              </a:rPr>
              <a:t>c</a:t>
            </a:r>
            <a:r>
              <a:rPr lang="en-US" sz="2800" i="1" baseline="-25000" dirty="0" err="1">
                <a:latin typeface="Calibri" charset="0"/>
                <a:sym typeface="Symbol" charset="2"/>
              </a:rPr>
              <a:t>j</a:t>
            </a:r>
            <a:r>
              <a:rPr lang="en-US" sz="2800" dirty="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 dirty="0">
                <a:latin typeface="Calibri" charset="0"/>
                <a:sym typeface="Symbol" charset="2"/>
              </a:rPr>
              <a:t>c.</a:t>
            </a:r>
            <a:endParaRPr lang="en-US" sz="2800" i="1" dirty="0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4044290"/>
              </p:ext>
            </p:extLst>
          </p:nvPr>
        </p:nvGraphicFramePr>
        <p:xfrm>
          <a:off x="2590800" y="971550"/>
          <a:ext cx="32051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95" name="Equation" r:id="rId3" imgW="1079500" imgH="215900" progId="Equation.3">
                  <p:embed/>
                </p:oleObj>
              </mc:Choice>
              <mc:Fallback>
                <p:oleObj name="Equation" r:id="rId3" imgW="1079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971550"/>
                        <a:ext cx="3205162" cy="63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069037"/>
              </p:ext>
            </p:extLst>
          </p:nvPr>
        </p:nvGraphicFramePr>
        <p:xfrm>
          <a:off x="661988" y="4324350"/>
          <a:ext cx="782637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96" name="Equation" r:id="rId5" imgW="3492500" imgH="215900" progId="Equation.3">
                  <p:embed/>
                </p:oleObj>
              </mc:Choice>
              <mc:Fallback>
                <p:oleObj name="Equation" r:id="rId5" imgW="3492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988" y="4324350"/>
                        <a:ext cx="7826375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48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 dirty="0"/>
              <a:t>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95911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3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451346"/>
              </p:ext>
            </p:extLst>
          </p:nvPr>
        </p:nvGraphicFramePr>
        <p:xfrm>
          <a:off x="914400" y="2730500"/>
          <a:ext cx="5635625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4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730500"/>
                        <a:ext cx="5635625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2809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8100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Multinomial Naive Bayes Classifiers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424164"/>
              </p:ext>
            </p:extLst>
          </p:nvPr>
        </p:nvGraphicFramePr>
        <p:xfrm>
          <a:off x="1524000" y="3028950"/>
          <a:ext cx="6045200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2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28950"/>
                        <a:ext cx="6045200" cy="1103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85801" y="158115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 dirty="0">
                <a:latin typeface="Times New Roman" charset="0"/>
              </a:rPr>
              <a:t>positions </a:t>
            </a:r>
            <a:r>
              <a:rPr lang="en-US" sz="2800" dirty="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8980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608" y="-13769"/>
            <a:ext cx="7772400" cy="857250"/>
          </a:xfrm>
        </p:spPr>
        <p:txBody>
          <a:bodyPr>
            <a:normAutofit/>
          </a:bodyPr>
          <a:lstStyle/>
          <a:p>
            <a:r>
              <a:rPr lang="en-US" dirty="0"/>
              <a:t>Ai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Federalist?</a:t>
            </a:r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464593" y="971550"/>
            <a:ext cx="7162800" cy="308610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1963: solved by </a:t>
            </a:r>
            <a:r>
              <a:rPr lang="en-US" dirty="0" err="1"/>
              <a:t>Mosteller</a:t>
            </a:r>
            <a:r>
              <a:rPr lang="en-US" dirty="0"/>
              <a:t> and Wallace using Bayesian methods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47750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3" y="3714750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18" y="3657600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" y="4774168"/>
            <a:ext cx="162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4400" y="4793218"/>
            <a:ext cx="205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1610093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libri" charset="0"/>
              </a:rPr>
              <a:t>There's a problem with this:</a:t>
            </a:r>
          </a:p>
          <a:p>
            <a:endParaRPr lang="en-US" sz="2400" dirty="0">
              <a:latin typeface="Calibri" charset="0"/>
            </a:endParaRPr>
          </a:p>
          <a:p>
            <a:endParaRPr lang="en-US" sz="2400" dirty="0">
              <a:latin typeface="Calibri" charset="0"/>
            </a:endParaRPr>
          </a:p>
          <a:p>
            <a:r>
              <a:rPr lang="en-US" sz="2400" dirty="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400" dirty="0">
                <a:latin typeface="Calibri" charset="0"/>
              </a:rPr>
              <a:t>Luckily,  log(</a:t>
            </a:r>
            <a:r>
              <a:rPr lang="en-US" sz="2400" i="1" dirty="0">
                <a:latin typeface="Calibri" charset="0"/>
              </a:rPr>
              <a:t>ab</a:t>
            </a:r>
            <a:r>
              <a:rPr lang="en-US" sz="2400" dirty="0">
                <a:latin typeface="Calibri" charset="0"/>
              </a:rPr>
              <a:t>) = log(</a:t>
            </a:r>
            <a:r>
              <a:rPr lang="en-US" sz="2400" i="1" dirty="0">
                <a:latin typeface="Calibri" charset="0"/>
              </a:rPr>
              <a:t>a</a:t>
            </a:r>
            <a:r>
              <a:rPr lang="en-US" sz="2400" dirty="0">
                <a:latin typeface="Calibri" charset="0"/>
              </a:rPr>
              <a:t>) + log(</a:t>
            </a:r>
            <a:r>
              <a:rPr lang="en-US" sz="2400" i="1" dirty="0">
                <a:latin typeface="Calibri" charset="0"/>
              </a:rPr>
              <a:t>b</a:t>
            </a:r>
            <a:r>
              <a:rPr lang="en-US" sz="2400" dirty="0">
                <a:latin typeface="Calibri" charset="0"/>
              </a:rPr>
              <a:t>)</a:t>
            </a:r>
          </a:p>
          <a:p>
            <a:r>
              <a:rPr lang="en-US" sz="2400" dirty="0">
                <a:latin typeface="Calibri" charset="0"/>
              </a:rPr>
              <a:t>Let's sum logs of probabilities instead of multiplying probabilities!</a:t>
            </a:r>
          </a:p>
          <a:p>
            <a:endParaRPr lang="en-US" sz="24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098453"/>
              </p:ext>
            </p:extLst>
          </p:nvPr>
        </p:nvGraphicFramePr>
        <p:xfrm>
          <a:off x="1752600" y="1504950"/>
          <a:ext cx="5427628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33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1504950"/>
                        <a:ext cx="5427628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607360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016240" cy="3657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alibri" charset="0"/>
              </a:rPr>
              <a:t>Instead of this:</a:t>
            </a:r>
          </a:p>
          <a:p>
            <a:endParaRPr lang="en-US" sz="2000" dirty="0">
              <a:latin typeface="Calibri" charset="0"/>
            </a:endParaRPr>
          </a:p>
          <a:p>
            <a:pPr marL="0" indent="0">
              <a:buNone/>
            </a:pPr>
            <a:r>
              <a:rPr lang="en-US" sz="2000" dirty="0">
                <a:latin typeface="Calibri" charset="0"/>
              </a:rPr>
              <a:t>This:</a:t>
            </a:r>
            <a:endParaRPr lang="en-US" sz="22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  <a:p>
            <a:pPr marL="0" indent="0">
              <a:buNone/>
            </a:pPr>
            <a:r>
              <a:rPr lang="en-US" sz="2000" dirty="0">
                <a:latin typeface="Calibri" charset="0"/>
              </a:rPr>
              <a:t>This is ok since log doesn't change the ranking of the classes (class with highest prob still has highest log prob)</a:t>
            </a:r>
          </a:p>
          <a:p>
            <a:pPr marL="0" indent="0">
              <a:buNone/>
            </a:pPr>
            <a:r>
              <a:rPr lang="en-US" sz="2000" dirty="0">
                <a:latin typeface="Calibri" charset="0"/>
              </a:rPr>
              <a:t>Model is now just max of sum of weights: a </a:t>
            </a:r>
            <a:r>
              <a:rPr lang="en-US" sz="2000" b="1" dirty="0">
                <a:latin typeface="Calibri" charset="0"/>
              </a:rPr>
              <a:t>linear</a:t>
            </a:r>
            <a:r>
              <a:rPr lang="en-US" sz="2000" dirty="0">
                <a:latin typeface="Calibri" charset="0"/>
              </a:rPr>
              <a:t> function of the inputs</a:t>
            </a:r>
          </a:p>
          <a:p>
            <a:pPr marL="0" indent="0">
              <a:buNone/>
            </a:pPr>
            <a:r>
              <a:rPr lang="en-US" sz="2000" dirty="0">
                <a:latin typeface="Calibri" charset="0"/>
              </a:rPr>
              <a:t>So naive bayes is a </a:t>
            </a:r>
            <a:r>
              <a:rPr lang="en-US" sz="2000" b="1" dirty="0">
                <a:latin typeface="Calibri" charset="0"/>
              </a:rPr>
              <a:t>linear classifier</a:t>
            </a:r>
          </a:p>
          <a:p>
            <a:pPr marL="0" indent="0">
              <a:buNone/>
            </a:pPr>
            <a:endParaRPr lang="en-US" sz="2000" dirty="0">
              <a:latin typeface="Calibri" charset="0"/>
            </a:endParaRPr>
          </a:p>
          <a:p>
            <a:pPr marL="0" indent="0">
              <a:buNone/>
            </a:pPr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799" y="2113331"/>
            <a:ext cx="6553200" cy="1070410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8796583"/>
              </p:ext>
            </p:extLst>
          </p:nvPr>
        </p:nvGraphicFramePr>
        <p:xfrm>
          <a:off x="1722119" y="1424555"/>
          <a:ext cx="4514421" cy="8239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0" name="Equation" r:id="rId4" imgW="2146300" imgH="393700" progId="Equation.3">
                  <p:embed/>
                </p:oleObj>
              </mc:Choice>
              <mc:Fallback>
                <p:oleObj name="Equation" r:id="rId4" imgW="2146300" imgH="39370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2119" y="1424555"/>
                        <a:ext cx="4514421" cy="8239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199664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>
                <a:latin typeface="Calibri (Headings)"/>
                <a:cs typeface="Calibri (Headings)"/>
              </a:rPr>
              <a:t>Text Classification and Na</a:t>
            </a:r>
            <a:r>
              <a:rPr lang="fr-FR" sz="4000">
                <a:latin typeface="Calibri (Headings)"/>
                <a:cs typeface="Calibri (Headings)"/>
              </a:rPr>
              <a:t>ï</a:t>
            </a:r>
            <a:r>
              <a:rPr lang="en-US" sz="4000">
                <a:latin typeface="Calibri (Headings)"/>
                <a:cs typeface="Calibri (Headings)"/>
              </a:rPr>
              <a:t>ve Bayes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Formalizing the Na</a:t>
            </a:r>
            <a:r>
              <a:rPr lang="fr-FR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7327FB-6E93-0C4E-825A-682F64B46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B09FB5-DC53-5342-B857-210DA4FB5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 dirty="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dirty="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5255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maximum likelihood 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180986"/>
              </p:ext>
            </p:extLst>
          </p:nvPr>
        </p:nvGraphicFramePr>
        <p:xfrm>
          <a:off x="2530031" y="3666504"/>
          <a:ext cx="3870769" cy="1292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3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031" y="3666504"/>
                        <a:ext cx="3870769" cy="12928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214483"/>
              </p:ext>
            </p:extLst>
          </p:nvPr>
        </p:nvGraphicFramePr>
        <p:xfrm>
          <a:off x="3009519" y="2592954"/>
          <a:ext cx="3524249" cy="9806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4" name="Equation" r:id="rId5" imgW="1587500" imgH="444500" progId="Equation.3">
                  <p:embed/>
                </p:oleObj>
              </mc:Choice>
              <mc:Fallback>
                <p:oleObj name="Equation" r:id="rId5" imgW="1587500" imgH="444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9519" y="2592954"/>
                        <a:ext cx="3524249" cy="98069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2977038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1733550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 dirty="0">
                <a:latin typeface="Calibri"/>
                <a:cs typeface="Calibri"/>
              </a:rPr>
              <a:t>fraction of times word </a:t>
            </a:r>
            <a:r>
              <a:rPr lang="en-US" i="1" dirty="0" err="1">
                <a:latin typeface="Calibri"/>
                <a:cs typeface="Calibri"/>
              </a:rPr>
              <a:t>w</a:t>
            </a:r>
            <a:r>
              <a:rPr lang="en-US" i="1" baseline="-25000" dirty="0" err="1">
                <a:latin typeface="Calibri"/>
                <a:cs typeface="Calibri"/>
              </a:rPr>
              <a:t>i</a:t>
            </a:r>
            <a:r>
              <a:rPr lang="en-US" dirty="0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 dirty="0">
                <a:latin typeface="Calibri"/>
                <a:cs typeface="Calibri"/>
              </a:rPr>
              <a:t>among all words in documents of topic </a:t>
            </a:r>
            <a:r>
              <a:rPr lang="en-US" i="1" dirty="0" err="1">
                <a:latin typeface="Calibri"/>
                <a:cs typeface="Calibri"/>
              </a:rPr>
              <a:t>c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endParaRPr lang="en-US" i="1" baseline="-25000" dirty="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23520"/>
              </p:ext>
            </p:extLst>
          </p:nvPr>
        </p:nvGraphicFramePr>
        <p:xfrm>
          <a:off x="304800" y="1733550"/>
          <a:ext cx="3192462" cy="1066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69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733550"/>
                        <a:ext cx="3192462" cy="10662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7B1C8-619D-9946-89ED-79401261A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8601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822960" y="1428750"/>
            <a:ext cx="7254240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 dirty="0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and classified in the topic </a:t>
            </a:r>
            <a:r>
              <a:rPr lang="en-US" sz="2000" b="1" dirty="0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(</a:t>
            </a:r>
            <a:r>
              <a:rPr lang="en-US" sz="2000" b="1" i="1" dirty="0">
                <a:latin typeface="Calibri" charset="0"/>
                <a:ea typeface="ＭＳ Ｐゴシック" charset="0"/>
                <a:cs typeface="ＭＳ Ｐゴシック" charset="0"/>
              </a:rPr>
              <a:t>thumbs-up)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1" name="Object 2"/>
          <p:cNvGraphicFramePr>
            <a:graphicFrameLocks noGrp="1"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91044595"/>
              </p:ext>
            </p:extLst>
          </p:nvPr>
        </p:nvGraphicFramePr>
        <p:xfrm>
          <a:off x="2111376" y="2346325"/>
          <a:ext cx="5508625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83" name="Equation" r:id="rId3" imgW="3683000" imgH="571500" progId="Equation.3">
                  <p:embed/>
                </p:oleObj>
              </mc:Choice>
              <mc:Fallback>
                <p:oleObj name="Equation" r:id="rId3" imgW="3683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1376" y="2346325"/>
                        <a:ext cx="5508625" cy="854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014982"/>
              </p:ext>
            </p:extLst>
          </p:nvPr>
        </p:nvGraphicFramePr>
        <p:xfrm>
          <a:off x="2195513" y="4248150"/>
          <a:ext cx="4194175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84" name="Equation" r:id="rId5" imgW="1968500" imgH="292100" progId="Equation.3">
                  <p:embed/>
                </p:oleObj>
              </mc:Choice>
              <mc:Fallback>
                <p:oleObj name="Equation" r:id="rId5" imgW="19685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4248150"/>
                        <a:ext cx="4194175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5" name="TextBox 24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</p:spTree>
    <p:extLst>
      <p:ext uri="{BB962C8B-B14F-4D97-AF65-F5344CB8AC3E}">
        <p14:creationId xmlns:p14="http://schemas.microsoft.com/office/powerpoint/2010/main" val="383828327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Laplace (add-1) smoothing for Na</a:t>
            </a:r>
            <a:r>
              <a:rPr lang="fr-FR" dirty="0" err="1"/>
              <a:t>ï</a:t>
            </a:r>
            <a:r>
              <a:rPr lang="en-US" dirty="0" err="1"/>
              <a:t>ve</a:t>
            </a:r>
            <a:r>
              <a:rPr lang="en-US" dirty="0"/>
              <a:t> Bayes</a:t>
            </a:r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682244"/>
              </p:ext>
            </p:extLst>
          </p:nvPr>
        </p:nvGraphicFramePr>
        <p:xfrm>
          <a:off x="1306513" y="1581150"/>
          <a:ext cx="4505325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60" name="Equation" r:id="rId3" imgW="1905000" imgH="571500" progId="Equation.3">
                  <p:embed/>
                </p:oleObj>
              </mc:Choice>
              <mc:Fallback>
                <p:oleObj name="Equation" r:id="rId3" imgW="1905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1581150"/>
                        <a:ext cx="4505325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67934"/>
              </p:ext>
            </p:extLst>
          </p:nvPr>
        </p:nvGraphicFramePr>
        <p:xfrm>
          <a:off x="2508250" y="3176588"/>
          <a:ext cx="3816350" cy="168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61" name="Equation" r:id="rId5" imgW="1612900" imgH="711200" progId="Equation.3">
                  <p:embed/>
                </p:oleObj>
              </mc:Choice>
              <mc:Fallback>
                <p:oleObj name="Equation" r:id="rId5" imgW="16129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0" y="3176588"/>
                        <a:ext cx="3816350" cy="16811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4791014"/>
              </p:ext>
            </p:extLst>
          </p:nvPr>
        </p:nvGraphicFramePr>
        <p:xfrm>
          <a:off x="1311720" y="1579109"/>
          <a:ext cx="4084638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62" name="Equation" r:id="rId7" imgW="1727200" imgH="571500" progId="Equation.3">
                  <p:embed/>
                </p:oleObj>
              </mc:Choice>
              <mc:Fallback>
                <p:oleObj name="Equation" r:id="rId7" imgW="17272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720" y="1579109"/>
                        <a:ext cx="4084638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2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unknown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823648"/>
          </a:xfrm>
        </p:spPr>
        <p:txBody>
          <a:bodyPr>
            <a:normAutofit/>
          </a:bodyPr>
          <a:lstStyle/>
          <a:p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unknown:</a:t>
            </a:r>
          </a:p>
          <a:p>
            <a:pPr lvl="1"/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  <a:p>
            <a:r>
              <a:rPr lang="en-US" dirty="0" err="1"/>
              <a:t>Bỏ</a:t>
            </a:r>
            <a:r>
              <a:rPr lang="en-US" dirty="0"/>
              <a:t> qua (</a:t>
            </a:r>
            <a:r>
              <a:rPr lang="en-US" b="1" dirty="0"/>
              <a:t>ignore)</a:t>
            </a:r>
            <a:r>
              <a:rPr lang="en-US" dirty="0"/>
              <a:t> </a:t>
            </a:r>
            <a:r>
              <a:rPr lang="en-US" dirty="0" err="1"/>
              <a:t>chúng</a:t>
            </a:r>
            <a:endParaRPr lang="en-US" dirty="0"/>
          </a:p>
          <a:p>
            <a:pPr lvl="1"/>
            <a:r>
              <a:rPr lang="en-US" dirty="0" err="1"/>
              <a:t>Xoá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ra </a:t>
            </a:r>
            <a:r>
              <a:rPr lang="en-US" dirty="0" err="1"/>
              <a:t>khỏi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!</a:t>
            </a:r>
          </a:p>
          <a:p>
            <a:pPr lvl="1"/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vờ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!</a:t>
            </a:r>
          </a:p>
          <a:p>
            <a:pPr lvl="1"/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9947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Some systems ignore another class of words:</a:t>
            </a:r>
          </a:p>
          <a:p>
            <a:r>
              <a:rPr lang="en-US" b="1" dirty="0"/>
              <a:t>Stop words:</a:t>
            </a:r>
            <a:r>
              <a:rPr lang="en-US" dirty="0"/>
              <a:t> very frequent words like </a:t>
            </a:r>
            <a:r>
              <a:rPr lang="en-US" i="1" dirty="0"/>
              <a:t>the </a:t>
            </a:r>
            <a:r>
              <a:rPr lang="en-US" dirty="0"/>
              <a:t>and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Sort the whole vocabulary by frequency in the training, call the top 10 or 50 words the </a:t>
            </a:r>
            <a:r>
              <a:rPr lang="en-US" b="1" dirty="0" err="1"/>
              <a:t>stopword</a:t>
            </a:r>
            <a:r>
              <a:rPr lang="en-US" b="1" dirty="0"/>
              <a:t> list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Now we remove all stop words from the training and test sets as if they were never there.</a:t>
            </a:r>
          </a:p>
          <a:p>
            <a:r>
              <a:rPr lang="en-US" dirty="0"/>
              <a:t>But in most text classification applications, removing stop words don't help, so it's more common to </a:t>
            </a:r>
            <a:r>
              <a:rPr lang="en-US" b="1" dirty="0"/>
              <a:t>not</a:t>
            </a:r>
            <a:r>
              <a:rPr lang="en-US" dirty="0"/>
              <a:t> use </a:t>
            </a:r>
            <a:r>
              <a:rPr lang="en-US" dirty="0" err="1"/>
              <a:t>stopword</a:t>
            </a:r>
            <a:r>
              <a:rPr lang="en-US" dirty="0"/>
              <a:t> lists and use all the words in naive Bayes.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911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257175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077200" cy="895350"/>
          </a:xfrm>
        </p:spPr>
        <p:txBody>
          <a:bodyPr>
            <a:normAutofit/>
          </a:bodyPr>
          <a:lstStyle/>
          <a:p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y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75260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Antogonists</a:t>
            </a:r>
            <a:r>
              <a:rPr lang="en-US" dirty="0"/>
              <a:t> and Inhibitors</a:t>
            </a:r>
          </a:p>
          <a:p>
            <a:r>
              <a:rPr lang="en-US" dirty="0"/>
              <a:t>Blood Supply</a:t>
            </a:r>
          </a:p>
          <a:p>
            <a:r>
              <a:rPr lang="en-US" dirty="0"/>
              <a:t>Chemistry</a:t>
            </a:r>
          </a:p>
          <a:p>
            <a:r>
              <a:rPr lang="en-US" dirty="0"/>
              <a:t>Drug Therapy</a:t>
            </a:r>
          </a:p>
          <a:p>
            <a:r>
              <a:rPr lang="en-US" dirty="0"/>
              <a:t>Embryology</a:t>
            </a:r>
          </a:p>
          <a:p>
            <a:r>
              <a:rPr lang="en-US" dirty="0"/>
              <a:t>Epidemiology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5141" y="1276350"/>
            <a:ext cx="519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latin typeface="+mn-lt"/>
              </a:rPr>
              <a:t>MeSH</a:t>
            </a:r>
            <a:r>
              <a:rPr lang="en-US" sz="2800" b="1" dirty="0">
                <a:latin typeface="+mn-lt"/>
              </a:rPr>
              <a:t> Subject 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272415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35255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Lucida Sans" pitchFamily="-65" charset="0"/>
              </a:rPr>
              <a:t>MEDLINE Article</a:t>
            </a:r>
          </a:p>
          <a:p>
            <a:endParaRPr lang="en-US" sz="1800" dirty="0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9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/>
          <a:lstStyle/>
          <a:p>
            <a:r>
              <a:rPr lang="en-US" dirty="0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1325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cs typeface="Calibri"/>
              </a:rPr>
              <a:t>For each </a:t>
            </a:r>
            <a:r>
              <a:rPr lang="en-US" sz="2000" i="1" dirty="0" err="1">
                <a:latin typeface="Calibri"/>
                <a:cs typeface="Calibri"/>
              </a:rPr>
              <a:t>c</a:t>
            </a:r>
            <a:r>
              <a:rPr lang="en-US" sz="2000" i="1" baseline="-25000" dirty="0" err="1">
                <a:latin typeface="Calibri"/>
                <a:cs typeface="Calibri"/>
              </a:rPr>
              <a:t>j</a:t>
            </a:r>
            <a:r>
              <a:rPr lang="en-US" sz="2000" i="1" baseline="-2500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in </a:t>
            </a:r>
            <a:r>
              <a:rPr lang="en-US" sz="2000" i="1" dirty="0">
                <a:latin typeface="Calibri"/>
                <a:cs typeface="Calibri"/>
              </a:rPr>
              <a:t>C</a:t>
            </a:r>
            <a:r>
              <a:rPr lang="en-US" sz="2000" dirty="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i="1" dirty="0" err="1">
                <a:latin typeface="Calibri"/>
                <a:cs typeface="Calibri"/>
              </a:rPr>
              <a:t>docs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</a:t>
            </a:r>
            <a:r>
              <a:rPr lang="en-US" i="1" dirty="0">
                <a:latin typeface="Calibri"/>
                <a:cs typeface="Calibri"/>
                <a:sym typeface="Symbol" charset="2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dirty="0" err="1">
                <a:latin typeface="Calibri"/>
                <a:cs typeface="Calibri"/>
              </a:rPr>
              <a:t>c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endParaRPr lang="en-US" i="1" baseline="-25000" dirty="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 dirty="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552574"/>
              </p:ext>
            </p:extLst>
          </p:nvPr>
        </p:nvGraphicFramePr>
        <p:xfrm>
          <a:off x="5233147" y="3486150"/>
          <a:ext cx="3606053" cy="785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18" name="Equation" r:id="rId3" imgW="1981200" imgH="431800" progId="Equation.3">
                  <p:embed/>
                </p:oleObj>
              </mc:Choice>
              <mc:Fallback>
                <p:oleObj name="Equation" r:id="rId3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3147" y="3486150"/>
                        <a:ext cx="3606053" cy="7859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97549"/>
              </p:ext>
            </p:extLst>
          </p:nvPr>
        </p:nvGraphicFramePr>
        <p:xfrm>
          <a:off x="1066800" y="32575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19" name="Equation" r:id="rId5" imgW="1752600" imgH="406400" progId="Equation.3">
                  <p:embed/>
                </p:oleObj>
              </mc:Choice>
              <mc:Fallback>
                <p:oleObj name="Equation" r:id="rId5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2575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11455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w</a:t>
            </a:r>
            <a:r>
              <a:rPr lang="en-US" sz="2200" i="1" baseline="-25000" dirty="0" err="1">
                <a:latin typeface="Calibri"/>
                <a:cs typeface="Calibri"/>
              </a:rPr>
              <a:t>k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|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dirty="0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dirty="0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 dirty="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 dirty="0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dirty="0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dirty="0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 dirty="0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dirty="0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dirty="0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 dirty="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dirty="0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dirty="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 dirty="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5811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>
                <a:latin typeface="Calibri" charset="0"/>
              </a:rPr>
              <a:t>From training corpus, extract </a:t>
            </a:r>
            <a:r>
              <a:rPr lang="en-US" sz="2200" i="1" dirty="0">
                <a:latin typeface="Times New Roman" charset="0"/>
              </a:rPr>
              <a:t>Vocabulary</a:t>
            </a:r>
            <a:endParaRPr lang="en-US" sz="22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39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67A12-E07B-5D44-9669-819EA8160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3134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10910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86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worked sentiment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64566"/>
            <a:ext cx="4578662" cy="18357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029200" y="925630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6311238" y="149682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064760" y="2234620"/>
            <a:ext cx="1887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819400" y="264795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40" y="342900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208814" y="2965758"/>
            <a:ext cx="4063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26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7111039-A531-124E-B9A2-8E5EE6BF21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350054"/>
              </p:ext>
            </p:extLst>
          </p:nvPr>
        </p:nvGraphicFramePr>
        <p:xfrm>
          <a:off x="4008814" y="1352550"/>
          <a:ext cx="4400550" cy="1487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9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4567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Words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</a:p>
                  </a:txBody>
                  <a:tcPr marL="68580" marR="68580" marT="34279" marB="3427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Training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1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</a:t>
                      </a:r>
                      <a:r>
                        <a:rPr lang="en-US" sz="1200" baseline="0" dirty="0"/>
                        <a:t> Beijing Chinese</a:t>
                      </a:r>
                      <a:endParaRPr lang="en-US" sz="1200" dirty="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2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Chinese Shanghai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3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Macao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4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Tokyo Japan Chinese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j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59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Test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5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Chinese Chinese Tokyo</a:t>
                      </a:r>
                      <a:r>
                        <a:rPr lang="en-US" sz="1200" baseline="0" dirty="0"/>
                        <a:t> Japan</a:t>
                      </a:r>
                      <a:endParaRPr lang="en-US" sz="1200" dirty="0"/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?</a:t>
                      </a:r>
                    </a:p>
                  </a:txBody>
                  <a:tcPr marL="68580" marR="68580" marT="34279" marB="3427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5334" name="Slide Number Placeholder 3">
            <a:extLst>
              <a:ext uri="{FF2B5EF4-FFF2-40B4-BE49-F238E27FC236}">
                <a16:creationId xmlns:a16="http://schemas.microsoft.com/office/drawing/2014/main" id="{D2C096B5-FBB1-2448-8D85-738E5FC268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BE89890F-9C7F-A244-86CF-AA7798BFF989}" type="slidenum">
              <a:rPr lang="en-US" altLang="en-US"/>
              <a:pPr/>
              <a:t>45</a:t>
            </a:fld>
            <a:endParaRPr lang="en-US" altLang="en-US"/>
          </a:p>
        </p:txBody>
      </p:sp>
      <p:graphicFrame>
        <p:nvGraphicFramePr>
          <p:cNvPr id="55335" name="Object 2">
            <a:extLst>
              <a:ext uri="{FF2B5EF4-FFF2-40B4-BE49-F238E27FC236}">
                <a16:creationId xmlns:a16="http://schemas.microsoft.com/office/drawing/2014/main" id="{67EA44DD-113A-8143-BD31-FB8252E44D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1088"/>
              </p:ext>
            </p:extLst>
          </p:nvPr>
        </p:nvGraphicFramePr>
        <p:xfrm>
          <a:off x="698676" y="1710516"/>
          <a:ext cx="2706131" cy="744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5" name="Equation" r:id="rId3" imgW="1524000" imgH="419100" progId="Equation.3">
                  <p:embed/>
                </p:oleObj>
              </mc:Choice>
              <mc:Fallback>
                <p:oleObj name="Equation" r:id="rId3" imgW="1524000" imgH="419100" progId="Equation.3">
                  <p:embed/>
                  <p:pic>
                    <p:nvPicPr>
                      <p:cNvPr id="55335" name="Object 2">
                        <a:extLst>
                          <a:ext uri="{FF2B5EF4-FFF2-40B4-BE49-F238E27FC236}">
                            <a16:creationId xmlns:a16="http://schemas.microsoft.com/office/drawing/2014/main" id="{67EA44DD-113A-8143-BD31-FB8252E44D7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8676" y="1710516"/>
                        <a:ext cx="2706131" cy="7441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36" name="Object 2">
            <a:extLst>
              <a:ext uri="{FF2B5EF4-FFF2-40B4-BE49-F238E27FC236}">
                <a16:creationId xmlns:a16="http://schemas.microsoft.com/office/drawing/2014/main" id="{D2E0EFD3-1CDA-2D46-B8C7-91C71517ED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71700" y="509588"/>
          <a:ext cx="809625" cy="483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6" name="Equation" r:id="rId5" imgW="660400" imgH="393700" progId="Equation.3">
                  <p:embed/>
                </p:oleObj>
              </mc:Choice>
              <mc:Fallback>
                <p:oleObj name="Equation" r:id="rId5" imgW="660400" imgH="393700" progId="Equation.3">
                  <p:embed/>
                  <p:pic>
                    <p:nvPicPr>
                      <p:cNvPr id="55336" name="Object 2">
                        <a:extLst>
                          <a:ext uri="{FF2B5EF4-FFF2-40B4-BE49-F238E27FC236}">
                            <a16:creationId xmlns:a16="http://schemas.microsoft.com/office/drawing/2014/main" id="{D2E0EFD3-1CDA-2D46-B8C7-91C71517ED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71700" y="509588"/>
                        <a:ext cx="809625" cy="48339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337" name="Date Placeholder 1">
            <a:extLst>
              <a:ext uri="{FF2B5EF4-FFF2-40B4-BE49-F238E27FC236}">
                <a16:creationId xmlns:a16="http://schemas.microsoft.com/office/drawing/2014/main" id="{F447EB66-8DE6-3441-B266-BBD7A0D9570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UIT, VNU-HCM</a:t>
            </a:r>
          </a:p>
        </p:txBody>
      </p:sp>
      <p:sp>
        <p:nvSpPr>
          <p:cNvPr id="55338" name="Footer Placeholder 2">
            <a:extLst>
              <a:ext uri="{FF2B5EF4-FFF2-40B4-BE49-F238E27FC236}">
                <a16:creationId xmlns:a16="http://schemas.microsoft.com/office/drawing/2014/main" id="{5D753CF2-52C3-B740-BF72-C3FEFE73EB1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Social Media Mining</a:t>
            </a:r>
          </a:p>
        </p:txBody>
      </p:sp>
    </p:spTree>
    <p:extLst>
      <p:ext uri="{BB962C8B-B14F-4D97-AF65-F5344CB8AC3E}">
        <p14:creationId xmlns:p14="http://schemas.microsoft.com/office/powerpoint/2010/main" val="27230329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BB43BD4-4D24-D040-943B-6B0710FC2959}"/>
              </a:ext>
            </a:extLst>
          </p:cNvPr>
          <p:cNvSpPr txBox="1"/>
          <p:nvPr/>
        </p:nvSpPr>
        <p:spPr>
          <a:xfrm>
            <a:off x="5086350" y="2343150"/>
            <a:ext cx="3028950" cy="286232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latin typeface="+mn-lt"/>
              </a:rPr>
              <a:t>Choosing a class:</a:t>
            </a:r>
          </a:p>
          <a:p>
            <a:pPr>
              <a:defRPr/>
            </a:pPr>
            <a:endParaRPr lang="en-US" sz="1800" dirty="0">
              <a:latin typeface="+mn-lt"/>
            </a:endParaRPr>
          </a:p>
          <a:p>
            <a:pPr>
              <a:defRPr/>
            </a:pPr>
            <a:r>
              <a:rPr lang="en-US" sz="1800" dirty="0">
                <a:latin typeface="+mn-lt"/>
              </a:rPr>
              <a:t>P(c|d5) </a:t>
            </a:r>
          </a:p>
          <a:p>
            <a:pPr>
              <a:defRPr/>
            </a:pPr>
            <a:endParaRPr lang="en-US" sz="1800" dirty="0">
              <a:latin typeface="+mn-lt"/>
            </a:endParaRPr>
          </a:p>
          <a:p>
            <a:pPr>
              <a:defRPr/>
            </a:pPr>
            <a:endParaRPr lang="en-US" sz="1800" dirty="0">
              <a:latin typeface="+mn-lt"/>
            </a:endParaRPr>
          </a:p>
          <a:p>
            <a:pPr>
              <a:defRPr/>
            </a:pPr>
            <a:r>
              <a:rPr lang="en-US" sz="1800" dirty="0">
                <a:latin typeface="+mn-lt"/>
              </a:rPr>
              <a:t>P(j|d5) </a:t>
            </a:r>
          </a:p>
          <a:p>
            <a:pPr>
              <a:defRPr/>
            </a:pPr>
            <a:endParaRPr lang="en-US" sz="1800" dirty="0">
              <a:latin typeface="+mn-lt"/>
            </a:endParaRPr>
          </a:p>
          <a:p>
            <a:pPr>
              <a:defRPr/>
            </a:pPr>
            <a:r>
              <a:rPr lang="en-US" sz="1800" dirty="0">
                <a:latin typeface="+mn-lt"/>
              </a:rPr>
              <a:t>=&gt; “</a:t>
            </a:r>
            <a:r>
              <a:rPr lang="en-US" sz="1800" dirty="0"/>
              <a:t>Chinese Chinese Chinese Tokyo Japan</a:t>
            </a:r>
            <a:r>
              <a:rPr lang="en-US" sz="1800" dirty="0">
                <a:latin typeface="+mn-lt"/>
              </a:rPr>
              <a:t>” belongs to “c”.</a:t>
            </a:r>
            <a:endParaRPr lang="en-US" sz="1800" dirty="0"/>
          </a:p>
        </p:txBody>
      </p:sp>
      <p:sp>
        <p:nvSpPr>
          <p:cNvPr id="56322" name="TextBox 39">
            <a:extLst>
              <a:ext uri="{FF2B5EF4-FFF2-40B4-BE49-F238E27FC236}">
                <a16:creationId xmlns:a16="http://schemas.microsoft.com/office/drawing/2014/main" id="{4E41BEC7-8070-2D4D-B7C1-84C9CC9DC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6214" y="3691069"/>
            <a:ext cx="22044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lvl="1"/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1/4 * (2/9)</a:t>
            </a:r>
            <a:r>
              <a:rPr lang="en-US" altLang="zh-TW" sz="1200" baseline="30000" dirty="0">
                <a:latin typeface="Calibri" panose="020F050202020403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3</a:t>
            </a: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 * 2/9 * 2/9 </a:t>
            </a: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</a:rPr>
              <a:t> </a:t>
            </a:r>
          </a:p>
          <a:p>
            <a:pPr lvl="1">
              <a:buFont typeface="Wingdings" pitchFamily="2" charset="2"/>
              <a:buNone/>
            </a:pP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</a:rPr>
              <a:t>	≈ 0.0001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C3A42D6-F7C0-864E-9376-C80F37A0FCD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314700" y="742950"/>
          <a:ext cx="4400550" cy="1487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6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96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4567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Words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</a:p>
                  </a:txBody>
                  <a:tcPr marL="68580" marR="68580" marT="34279" marB="3427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Training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1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</a:t>
                      </a:r>
                      <a:r>
                        <a:rPr lang="en-US" sz="1200" baseline="0" dirty="0"/>
                        <a:t> Beijing Chinese</a:t>
                      </a:r>
                      <a:endParaRPr lang="en-US" sz="1200" dirty="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2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Chinese Shanghai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3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Macao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48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4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Tokyo Japan Chinese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j</a:t>
                      </a:r>
                    </a:p>
                  </a:txBody>
                  <a:tcPr marL="68580" marR="68580" marT="34279" marB="34279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590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Test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5</a:t>
                      </a:r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Chinese Chinese Chinese Tokyo</a:t>
                      </a:r>
                      <a:r>
                        <a:rPr lang="en-US" sz="1200" baseline="0" dirty="0"/>
                        <a:t> Japan</a:t>
                      </a:r>
                      <a:endParaRPr lang="en-US" sz="1200" dirty="0"/>
                    </a:p>
                  </a:txBody>
                  <a:tcPr marL="68580" marR="68580" marT="34279" marB="34279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?</a:t>
                      </a:r>
                    </a:p>
                  </a:txBody>
                  <a:tcPr marL="68580" marR="68580" marT="34279" marB="3427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6360" name="Slide Number Placeholder 3">
            <a:extLst>
              <a:ext uri="{FF2B5EF4-FFF2-40B4-BE49-F238E27FC236}">
                <a16:creationId xmlns:a16="http://schemas.microsoft.com/office/drawing/2014/main" id="{6EE48A1A-90A8-0442-A6E0-27BDE0BE56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E3E0E6F2-7C01-A648-89EB-96270EC9BEC8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56361" name="TextBox 6">
            <a:extLst>
              <a:ext uri="{FF2B5EF4-FFF2-40B4-BE49-F238E27FC236}">
                <a16:creationId xmlns:a16="http://schemas.microsoft.com/office/drawing/2014/main" id="{4D74F589-3DCA-384C-9E51-55E4471F67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1" y="2913458"/>
            <a:ext cx="328039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Conditional Probabilities: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Chinese|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Tokyo|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=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Japan|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=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Chinese|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Tokyo|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=</a:t>
            </a:r>
          </a:p>
          <a:p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</a:t>
            </a:r>
            <a:r>
              <a:rPr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Japan|</a:t>
            </a:r>
            <a:r>
              <a:rPr lang="en-US" alt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    =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D56C9C-3B0A-674F-950F-73506E75193B}"/>
              </a:ext>
            </a:extLst>
          </p:cNvPr>
          <p:cNvSpPr txBox="1"/>
          <p:nvPr/>
        </p:nvSpPr>
        <p:spPr>
          <a:xfrm>
            <a:off x="1485901" y="2019300"/>
            <a:ext cx="1108472" cy="946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latin typeface="+mn-lt"/>
              </a:rPr>
              <a:t>Priors:</a:t>
            </a:r>
          </a:p>
          <a:p>
            <a:pPr>
              <a:defRPr/>
            </a:pPr>
            <a:r>
              <a:rPr lang="en-US" sz="1800" i="1" dirty="0">
                <a:latin typeface="+mn-lt"/>
              </a:rPr>
              <a:t>P</a:t>
            </a:r>
            <a:r>
              <a:rPr lang="en-US" sz="1800" dirty="0">
                <a:latin typeface="+mn-lt"/>
              </a:rPr>
              <a:t>(</a:t>
            </a:r>
            <a:r>
              <a:rPr lang="en-US" sz="1800" i="1" dirty="0">
                <a:latin typeface="+mn-lt"/>
              </a:rPr>
              <a:t>c</a:t>
            </a:r>
            <a:r>
              <a:rPr lang="en-US" sz="1800" dirty="0">
                <a:latin typeface="+mn-lt"/>
              </a:rPr>
              <a:t>)= </a:t>
            </a:r>
          </a:p>
          <a:p>
            <a:pPr>
              <a:defRPr/>
            </a:pPr>
            <a:endParaRPr lang="en-US" sz="150" i="1" dirty="0">
              <a:latin typeface="+mn-lt"/>
            </a:endParaRPr>
          </a:p>
          <a:p>
            <a:pPr>
              <a:defRPr/>
            </a:pPr>
            <a:r>
              <a:rPr lang="en-US" sz="1800" i="1" dirty="0">
                <a:latin typeface="+mn-lt"/>
              </a:rPr>
              <a:t>P</a:t>
            </a:r>
            <a:r>
              <a:rPr lang="en-US" sz="1800" dirty="0">
                <a:latin typeface="+mn-lt"/>
              </a:rPr>
              <a:t>(</a:t>
            </a:r>
            <a:r>
              <a:rPr lang="en-US" sz="1800" i="1" dirty="0">
                <a:latin typeface="+mn-lt"/>
              </a:rPr>
              <a:t>j</a:t>
            </a:r>
            <a:r>
              <a:rPr lang="en-US" sz="1800" dirty="0">
                <a:latin typeface="+mn-lt"/>
              </a:rPr>
              <a:t>)=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BE5895-D209-E64F-8CAF-B80EA30F14F7}"/>
              </a:ext>
            </a:extLst>
          </p:cNvPr>
          <p:cNvSpPr txBox="1"/>
          <p:nvPr/>
        </p:nvSpPr>
        <p:spPr>
          <a:xfrm>
            <a:off x="2000250" y="2208610"/>
            <a:ext cx="248841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latin typeface="+mn-lt"/>
              </a:rPr>
              <a:t>3</a:t>
            </a:r>
          </a:p>
          <a:p>
            <a:pPr>
              <a:defRPr/>
            </a:pPr>
            <a:endParaRPr lang="en-US" sz="1200" dirty="0">
              <a:latin typeface="+mn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A147D1-2269-0548-87DC-CB558DC2A3E9}"/>
              </a:ext>
            </a:extLst>
          </p:cNvPr>
          <p:cNvSpPr txBox="1"/>
          <p:nvPr/>
        </p:nvSpPr>
        <p:spPr>
          <a:xfrm>
            <a:off x="2000250" y="2377679"/>
            <a:ext cx="228600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latin typeface="+mn-lt"/>
              </a:rPr>
              <a:t>4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154F1B-ECF8-FB44-9545-E72A4CF20FE0}"/>
              </a:ext>
            </a:extLst>
          </p:cNvPr>
          <p:cNvCxnSpPr/>
          <p:nvPr/>
        </p:nvCxnSpPr>
        <p:spPr bwMode="auto">
          <a:xfrm>
            <a:off x="2040731" y="2434829"/>
            <a:ext cx="133350" cy="0"/>
          </a:xfrm>
          <a:prstGeom prst="line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ACBD102-BB96-9241-8C0D-D2B435989C7C}"/>
              </a:ext>
            </a:extLst>
          </p:cNvPr>
          <p:cNvSpPr txBox="1"/>
          <p:nvPr/>
        </p:nvSpPr>
        <p:spPr>
          <a:xfrm>
            <a:off x="2171700" y="2362200"/>
            <a:ext cx="248841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latin typeface="+mn-lt"/>
              </a:rPr>
              <a:t>1</a:t>
            </a:r>
          </a:p>
          <a:p>
            <a:pPr>
              <a:defRPr/>
            </a:pPr>
            <a:endParaRPr lang="en-US" sz="1200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5505D6-B935-1A4A-A362-08BBF6EA4B75}"/>
              </a:ext>
            </a:extLst>
          </p:cNvPr>
          <p:cNvSpPr txBox="1"/>
          <p:nvPr/>
        </p:nvSpPr>
        <p:spPr>
          <a:xfrm>
            <a:off x="2171700" y="2530079"/>
            <a:ext cx="228600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latin typeface="+mn-lt"/>
              </a:rPr>
              <a:t>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85056A2-7979-6A49-A1D6-5175D78416F3}"/>
              </a:ext>
            </a:extLst>
          </p:cNvPr>
          <p:cNvCxnSpPr/>
          <p:nvPr/>
        </p:nvCxnSpPr>
        <p:spPr bwMode="auto">
          <a:xfrm>
            <a:off x="2212181" y="2587229"/>
            <a:ext cx="133350" cy="0"/>
          </a:xfrm>
          <a:prstGeom prst="line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56369" name="Object 2">
            <a:extLst>
              <a:ext uri="{FF2B5EF4-FFF2-40B4-BE49-F238E27FC236}">
                <a16:creationId xmlns:a16="http://schemas.microsoft.com/office/drawing/2014/main" id="{20F13628-C39B-2F46-87AE-5DD88C6AEA1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14451" y="1485900"/>
          <a:ext cx="1870472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5" name="Equation" r:id="rId3" imgW="1524000" imgH="419100" progId="Equation.3">
                  <p:embed/>
                </p:oleObj>
              </mc:Choice>
              <mc:Fallback>
                <p:oleObj name="Equation" r:id="rId3" imgW="1524000" imgH="419100" progId="Equation.3">
                  <p:embed/>
                  <p:pic>
                    <p:nvPicPr>
                      <p:cNvPr id="56369" name="Object 2">
                        <a:extLst>
                          <a:ext uri="{FF2B5EF4-FFF2-40B4-BE49-F238E27FC236}">
                            <a16:creationId xmlns:a16="http://schemas.microsoft.com/office/drawing/2014/main" id="{20F13628-C39B-2F46-87AE-5DD88C6AEA1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4451" y="1485900"/>
                        <a:ext cx="1870472" cy="514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70" name="Object 2">
            <a:extLst>
              <a:ext uri="{FF2B5EF4-FFF2-40B4-BE49-F238E27FC236}">
                <a16:creationId xmlns:a16="http://schemas.microsoft.com/office/drawing/2014/main" id="{A8C5CDF1-A93C-D14A-BEE2-ADBCF02283E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71700" y="509588"/>
          <a:ext cx="809625" cy="483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6" name="Equation" r:id="rId5" imgW="660400" imgH="393700" progId="Equation.3">
                  <p:embed/>
                </p:oleObj>
              </mc:Choice>
              <mc:Fallback>
                <p:oleObj name="Equation" r:id="rId5" imgW="660400" imgH="393700" progId="Equation.3">
                  <p:embed/>
                  <p:pic>
                    <p:nvPicPr>
                      <p:cNvPr id="56370" name="Object 2">
                        <a:extLst>
                          <a:ext uri="{FF2B5EF4-FFF2-40B4-BE49-F238E27FC236}">
                            <a16:creationId xmlns:a16="http://schemas.microsoft.com/office/drawing/2014/main" id="{A8C5CDF1-A93C-D14A-BEE2-ADBCF02283E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71700" y="509588"/>
                        <a:ext cx="809625" cy="48339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FDC6700-922D-E245-90D0-3EEB9DC6B9B3}"/>
              </a:ext>
            </a:extLst>
          </p:cNvPr>
          <p:cNvSpPr txBox="1"/>
          <p:nvPr/>
        </p:nvSpPr>
        <p:spPr>
          <a:xfrm>
            <a:off x="2456387" y="3143251"/>
            <a:ext cx="190629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n-lt"/>
              </a:rPr>
              <a:t>(5+1) / (8+6) = 3/7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A035F6-1380-CF4B-A70C-2A37736561CB}"/>
              </a:ext>
            </a:extLst>
          </p:cNvPr>
          <p:cNvSpPr txBox="1"/>
          <p:nvPr/>
        </p:nvSpPr>
        <p:spPr>
          <a:xfrm>
            <a:off x="2441331" y="3395433"/>
            <a:ext cx="20233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n-lt"/>
              </a:rPr>
              <a:t>(0+1) / (8+6) = 1/14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DF6A2D7-3D52-E444-988C-A10D40522CC8}"/>
              </a:ext>
            </a:extLst>
          </p:cNvPr>
          <p:cNvSpPr txBox="1"/>
          <p:nvPr/>
        </p:nvSpPr>
        <p:spPr>
          <a:xfrm>
            <a:off x="2456387" y="4007106"/>
            <a:ext cx="195919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800" dirty="0">
                <a:latin typeface="Calibri" charset="0"/>
              </a:rPr>
              <a:t>(1+1) / (3+6) = 2/9 </a:t>
            </a:r>
            <a:endParaRPr lang="en-US" sz="1800" dirty="0">
              <a:latin typeface="+mn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7C7CC05-44EE-FC44-8760-8D5F986B7A2E}"/>
              </a:ext>
            </a:extLst>
          </p:cNvPr>
          <p:cNvSpPr txBox="1"/>
          <p:nvPr/>
        </p:nvSpPr>
        <p:spPr>
          <a:xfrm>
            <a:off x="2456387" y="3696909"/>
            <a:ext cx="20233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latin typeface="+mn-lt"/>
              </a:rPr>
              <a:t>(0+1) / (8+6) = 1/14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DE1BA2-9D7E-3C44-AC58-5C2172D70E45}"/>
              </a:ext>
            </a:extLst>
          </p:cNvPr>
          <p:cNvSpPr txBox="1"/>
          <p:nvPr/>
        </p:nvSpPr>
        <p:spPr>
          <a:xfrm>
            <a:off x="2456387" y="4257045"/>
            <a:ext cx="195919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800" dirty="0">
                <a:latin typeface="Calibri" charset="0"/>
              </a:rPr>
              <a:t>(1+1) / (3+6) = 2/9 </a:t>
            </a:r>
            <a:endParaRPr lang="en-US" sz="1800" dirty="0">
              <a:latin typeface="+mn-l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96B6AB-C90F-9A48-8DB1-F238D06C696B}"/>
              </a:ext>
            </a:extLst>
          </p:cNvPr>
          <p:cNvSpPr txBox="1"/>
          <p:nvPr/>
        </p:nvSpPr>
        <p:spPr>
          <a:xfrm>
            <a:off x="2456387" y="4546762"/>
            <a:ext cx="195919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800" dirty="0">
                <a:latin typeface="Calibri" charset="0"/>
              </a:rPr>
              <a:t>(1+1) / (3+6) = 2/9 </a:t>
            </a:r>
            <a:endParaRPr lang="en-US" sz="1800" dirty="0">
              <a:latin typeface="+mn-lt"/>
            </a:endParaRPr>
          </a:p>
        </p:txBody>
      </p:sp>
      <p:sp>
        <p:nvSpPr>
          <p:cNvPr id="56377" name="TextBox 35">
            <a:extLst>
              <a:ext uri="{FF2B5EF4-FFF2-40B4-BE49-F238E27FC236}">
                <a16:creationId xmlns:a16="http://schemas.microsoft.com/office/drawing/2014/main" id="{BC1E27DC-DFD6-9C43-8BFF-B9F901DE43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7184" y="2922149"/>
            <a:ext cx="232627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lvl="1"/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</a:rPr>
              <a:t> 3/4 * (3/7)</a:t>
            </a:r>
            <a:r>
              <a:rPr lang="en-US" altLang="zh-TW" sz="1200" baseline="30000" dirty="0">
                <a:latin typeface="Calibri" panose="020F0502020204030204" pitchFamily="34" charset="0"/>
                <a:ea typeface="PMingLiU" panose="02020500000000000000" pitchFamily="18" charset="-120"/>
              </a:rPr>
              <a:t>3</a:t>
            </a: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</a:rPr>
              <a:t> * 1/14 * 1/14 </a:t>
            </a:r>
          </a:p>
          <a:p>
            <a:pPr lvl="1">
              <a:buFont typeface="Wingdings" pitchFamily="2" charset="2"/>
              <a:buNone/>
            </a:pPr>
            <a:r>
              <a:rPr lang="en-US" altLang="zh-TW" sz="1200" dirty="0">
                <a:latin typeface="Calibri" panose="020F050202020403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	≈ 0.0003</a:t>
            </a:r>
          </a:p>
        </p:txBody>
      </p:sp>
      <p:graphicFrame>
        <p:nvGraphicFramePr>
          <p:cNvPr id="56378" name="Object 2">
            <a:extLst>
              <a:ext uri="{FF2B5EF4-FFF2-40B4-BE49-F238E27FC236}">
                <a16:creationId xmlns:a16="http://schemas.microsoft.com/office/drawing/2014/main" id="{A1E2D494-D630-CA46-8018-69762168A0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178178"/>
              </p:ext>
            </p:extLst>
          </p:nvPr>
        </p:nvGraphicFramePr>
        <p:xfrm>
          <a:off x="6080521" y="3000375"/>
          <a:ext cx="167879" cy="10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7" name="Equation" r:id="rId7" imgW="3505200" imgH="2921000" progId="Equation.3">
                  <p:embed/>
                </p:oleObj>
              </mc:Choice>
              <mc:Fallback>
                <p:oleObj name="Equation" r:id="rId7" imgW="3505200" imgH="2921000" progId="Equation.3">
                  <p:embed/>
                  <p:pic>
                    <p:nvPicPr>
                      <p:cNvPr id="56378" name="Object 2">
                        <a:extLst>
                          <a:ext uri="{FF2B5EF4-FFF2-40B4-BE49-F238E27FC236}">
                            <a16:creationId xmlns:a16="http://schemas.microsoft.com/office/drawing/2014/main" id="{A1E2D494-D630-CA46-8018-69762168A02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0521" y="3000375"/>
                        <a:ext cx="167879" cy="104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79" name="Object 2">
            <a:extLst>
              <a:ext uri="{FF2B5EF4-FFF2-40B4-BE49-F238E27FC236}">
                <a16:creationId xmlns:a16="http://schemas.microsoft.com/office/drawing/2014/main" id="{15BEBE83-AC9F-2349-BBE7-B17B4469FF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139259"/>
              </p:ext>
            </p:extLst>
          </p:nvPr>
        </p:nvGraphicFramePr>
        <p:xfrm>
          <a:off x="6004321" y="3838575"/>
          <a:ext cx="167879" cy="10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48" name="Equation" r:id="rId9" imgW="3505200" imgH="2921000" progId="Equation.3">
                  <p:embed/>
                </p:oleObj>
              </mc:Choice>
              <mc:Fallback>
                <p:oleObj name="Equation" r:id="rId9" imgW="3505200" imgH="2921000" progId="Equation.3">
                  <p:embed/>
                  <p:pic>
                    <p:nvPicPr>
                      <p:cNvPr id="56379" name="Object 2">
                        <a:extLst>
                          <a:ext uri="{FF2B5EF4-FFF2-40B4-BE49-F238E27FC236}">
                            <a16:creationId xmlns:a16="http://schemas.microsoft.com/office/drawing/2014/main" id="{15BEBE83-AC9F-2349-BBE7-B17B4469FF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04321" y="3838575"/>
                        <a:ext cx="167879" cy="104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80" name="Date Placeholder 1">
            <a:extLst>
              <a:ext uri="{FF2B5EF4-FFF2-40B4-BE49-F238E27FC236}">
                <a16:creationId xmlns:a16="http://schemas.microsoft.com/office/drawing/2014/main" id="{AEB88F2D-C3EA-9048-9323-D84F835642F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UIT, VNU-HCM</a:t>
            </a:r>
          </a:p>
        </p:txBody>
      </p:sp>
      <p:sp>
        <p:nvSpPr>
          <p:cNvPr id="56381" name="Footer Placeholder 2">
            <a:extLst>
              <a:ext uri="{FF2B5EF4-FFF2-40B4-BE49-F238E27FC236}">
                <a16:creationId xmlns:a16="http://schemas.microsoft.com/office/drawing/2014/main" id="{73AC501D-3796-2548-AC35-6555D6469B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Social Media Mining</a:t>
            </a:r>
          </a:p>
        </p:txBody>
      </p:sp>
    </p:spTree>
    <p:extLst>
      <p:ext uri="{BB962C8B-B14F-4D97-AF65-F5344CB8AC3E}">
        <p14:creationId xmlns:p14="http://schemas.microsoft.com/office/powerpoint/2010/main" val="4401224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F3AC567-A0BA-C447-A98A-44E2DE4CE6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776859"/>
              </p:ext>
            </p:extLst>
          </p:nvPr>
        </p:nvGraphicFramePr>
        <p:xfrm>
          <a:off x="2057400" y="1518234"/>
          <a:ext cx="5086350" cy="2026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28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4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08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05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0616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Doc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Sentence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11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Training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1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sản_phẩm</a:t>
                      </a:r>
                      <a:r>
                        <a:rPr lang="en-US" sz="1200" dirty="0"/>
                        <a:t> A </a:t>
                      </a:r>
                      <a:r>
                        <a:rPr lang="en-US" sz="1200" dirty="0" err="1"/>
                        <a:t>rất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tốt</a:t>
                      </a:r>
                      <a:r>
                        <a:rPr lang="en-US" sz="1200" dirty="0"/>
                        <a:t>.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pos</a:t>
                      </a:r>
                      <a:endParaRPr lang="en-US" sz="1200" dirty="0"/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11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2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tôi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không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thích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sản_phẩm</a:t>
                      </a:r>
                      <a:r>
                        <a:rPr lang="en-US" sz="1200" dirty="0"/>
                        <a:t> A.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neg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11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3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màu_sắc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của</a:t>
                      </a:r>
                      <a:r>
                        <a:rPr lang="en-US" sz="1200" dirty="0"/>
                        <a:t> A </a:t>
                      </a:r>
                      <a:r>
                        <a:rPr lang="en-US" sz="1200" dirty="0" err="1"/>
                        <a:t>thật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tốt</a:t>
                      </a:r>
                      <a:r>
                        <a:rPr lang="en-US" sz="1200" dirty="0"/>
                        <a:t>.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pos</a:t>
                      </a:r>
                      <a:endParaRPr lang="en-US" sz="1200" dirty="0"/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11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/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4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sản_phẩm</a:t>
                      </a:r>
                      <a:r>
                        <a:rPr lang="en-US" sz="1200" dirty="0"/>
                        <a:t> A </a:t>
                      </a:r>
                      <a:r>
                        <a:rPr lang="en-US" sz="1200" dirty="0" err="1"/>
                        <a:t>thật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kinh_khủng</a:t>
                      </a:r>
                      <a:r>
                        <a:rPr lang="en-US" sz="1200" dirty="0"/>
                        <a:t>.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neg</a:t>
                      </a:r>
                    </a:p>
                  </a:txBody>
                  <a:tcPr marL="68580" marR="68580" marT="34291" marB="3429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616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Test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5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sản_phẩm</a:t>
                      </a:r>
                      <a:r>
                        <a:rPr lang="en-US" sz="1200" dirty="0"/>
                        <a:t> A </a:t>
                      </a:r>
                      <a:r>
                        <a:rPr lang="en-US" sz="1200" dirty="0" err="1"/>
                        <a:t>khá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tốt</a:t>
                      </a:r>
                      <a:r>
                        <a:rPr lang="en-US" sz="1200" dirty="0"/>
                        <a:t>.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?</a:t>
                      </a: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6574"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endParaRPr lang="en-US" sz="1200" dirty="0"/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6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 err="1"/>
                        <a:t>màu_sắc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quá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kinh_khủng</a:t>
                      </a:r>
                      <a:r>
                        <a:rPr lang="en-US" sz="1200" dirty="0"/>
                        <a:t>.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>
                        <a:lnSpc>
                          <a:spcPct val="70000"/>
                        </a:lnSpc>
                      </a:pPr>
                      <a:r>
                        <a:rPr lang="en-US" sz="1200" dirty="0"/>
                        <a:t>?</a:t>
                      </a: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7387" name="Slide Number Placeholder 3">
            <a:extLst>
              <a:ext uri="{FF2B5EF4-FFF2-40B4-BE49-F238E27FC236}">
                <a16:creationId xmlns:a16="http://schemas.microsoft.com/office/drawing/2014/main" id="{8397F3DB-2CB1-F44D-92DD-E9BB861CB3F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BDCF49BF-348F-594B-8DE8-54531DDE0DF0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57388" name="Date Placeholder 1">
            <a:extLst>
              <a:ext uri="{FF2B5EF4-FFF2-40B4-BE49-F238E27FC236}">
                <a16:creationId xmlns:a16="http://schemas.microsoft.com/office/drawing/2014/main" id="{4F631B3E-74B9-B940-A725-C34B569691AE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UIT, VNU-HCM</a:t>
            </a:r>
          </a:p>
        </p:txBody>
      </p:sp>
      <p:sp>
        <p:nvSpPr>
          <p:cNvPr id="57389" name="Footer Placeholder 2">
            <a:extLst>
              <a:ext uri="{FF2B5EF4-FFF2-40B4-BE49-F238E27FC236}">
                <a16:creationId xmlns:a16="http://schemas.microsoft.com/office/drawing/2014/main" id="{132D37D3-ABEE-DC45-B699-7A7A9A9B7B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/>
              <a:t>Social Media Mining</a:t>
            </a:r>
          </a:p>
        </p:txBody>
      </p:sp>
      <p:sp>
        <p:nvSpPr>
          <p:cNvPr id="57390" name="TextBox 1">
            <a:extLst>
              <a:ext uri="{FF2B5EF4-FFF2-40B4-BE49-F238E27FC236}">
                <a16:creationId xmlns:a16="http://schemas.microsoft.com/office/drawing/2014/main" id="{8BB60C1F-D2E9-AF4A-A018-A71EC741E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962" y="304710"/>
            <a:ext cx="2228850" cy="403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US" altLang="en-US" sz="2025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21371974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is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  <a:p>
            <a:pPr lvl="1"/>
            <a:r>
              <a:rPr lang="en-US" b="1" u="sng" dirty="0"/>
              <a:t>Note</a:t>
            </a:r>
            <a:r>
              <a:rPr lang="en-US" dirty="0"/>
              <a:t>: this is different than Bernoulli naive bayes; see the textbook at the end of the chapter.</a:t>
            </a:r>
          </a:p>
        </p:txBody>
      </p:sp>
    </p:spTree>
    <p:extLst>
      <p:ext uri="{BB962C8B-B14F-4D97-AF65-F5344CB8AC3E}">
        <p14:creationId xmlns:p14="http://schemas.microsoft.com/office/powerpoint/2010/main" val="29958757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 dirty="0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cs typeface="Calibri"/>
              </a:rPr>
              <a:t>For each </a:t>
            </a:r>
            <a:r>
              <a:rPr lang="en-US" sz="2000" i="1" dirty="0" err="1">
                <a:latin typeface="Calibri"/>
                <a:cs typeface="Calibri"/>
              </a:rPr>
              <a:t>c</a:t>
            </a:r>
            <a:r>
              <a:rPr lang="en-US" sz="2000" i="1" baseline="-25000" dirty="0" err="1">
                <a:latin typeface="Calibri"/>
                <a:cs typeface="Calibri"/>
              </a:rPr>
              <a:t>j</a:t>
            </a:r>
            <a:r>
              <a:rPr lang="en-US" sz="2000" i="1" baseline="-2500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in </a:t>
            </a:r>
            <a:r>
              <a:rPr lang="en-US" sz="2000" i="1" dirty="0">
                <a:latin typeface="Calibri"/>
                <a:cs typeface="Calibri"/>
              </a:rPr>
              <a:t>C</a:t>
            </a:r>
            <a:r>
              <a:rPr lang="en-US" sz="2000" dirty="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i="1" dirty="0" err="1">
                <a:latin typeface="Calibri"/>
                <a:cs typeface="Calibri"/>
              </a:rPr>
              <a:t>docs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</a:t>
            </a:r>
            <a:r>
              <a:rPr lang="en-US" i="1" dirty="0">
                <a:latin typeface="Calibri"/>
                <a:cs typeface="Calibri"/>
                <a:sym typeface="Symbol" charset="2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dirty="0" err="1">
                <a:latin typeface="Calibri"/>
                <a:cs typeface="Calibri"/>
              </a:rPr>
              <a:t>c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endParaRPr lang="en-US" i="1" baseline="-25000" dirty="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 dirty="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77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578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>
                <a:latin typeface="Calibri" charset="0"/>
              </a:rPr>
              <a:t>From training corpus, extract </a:t>
            </a:r>
            <a:r>
              <a:rPr lang="en-US" sz="2200" i="1" dirty="0">
                <a:latin typeface="Times New Roman" charset="0"/>
              </a:rPr>
              <a:t>Vocabulary</a:t>
            </a:r>
            <a:endParaRPr lang="en-US" sz="2200" dirty="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w</a:t>
            </a:r>
            <a:r>
              <a:rPr lang="en-US" sz="2200" i="1" baseline="-25000" dirty="0" err="1">
                <a:latin typeface="Calibri"/>
                <a:cs typeface="Calibri"/>
              </a:rPr>
              <a:t>k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|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For each word type w in </a:t>
            </a:r>
            <a:r>
              <a:rPr lang="en-US" sz="1800" dirty="0" err="1">
                <a:latin typeface="Calibri"/>
                <a:cs typeface="Calibri"/>
              </a:rPr>
              <a:t>doc</a:t>
            </a:r>
            <a:r>
              <a:rPr lang="en-US" sz="1800" baseline="-25000" dirty="0" err="1">
                <a:latin typeface="Calibri"/>
                <a:cs typeface="Calibri"/>
              </a:rPr>
              <a:t>j</a:t>
            </a:r>
            <a:r>
              <a:rPr lang="en-US" sz="1800" dirty="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6526498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839200" cy="5143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phim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(pos) hay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(neg)?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...zany characters and richly applied satire, and some great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It was pathetic. The worst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...awesome caramel sauce and sweet toasty almonds. I love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...awful pizza and ridiculously overpriced...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3169109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 dirty="0"/>
              <a:t>Binary 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</a:t>
            </a:r>
            <a:br>
              <a:rPr lang="en-US" dirty="0"/>
            </a:br>
            <a:r>
              <a:rPr lang="en-US" dirty="0"/>
              <a:t> on a test document </a:t>
            </a:r>
            <a:r>
              <a:rPr lang="en-US" i="1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remove all duplicate words from </a:t>
            </a:r>
            <a:r>
              <a:rPr lang="en-US" i="1" dirty="0"/>
              <a:t>d</a:t>
            </a:r>
          </a:p>
          <a:p>
            <a:r>
              <a:rPr lang="en-US" dirty="0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69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8225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348703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7839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4922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822960" y="9715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8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 dirty="0"/>
              <a:t>Simple baseline method:</a:t>
            </a:r>
          </a:p>
          <a:p>
            <a:pPr marL="0" indent="0">
              <a:buNone/>
            </a:pPr>
            <a:r>
              <a:rPr lang="en-US" sz="2300" dirty="0"/>
              <a:t>Add NOT_ to every word between negation and following punctuation:</a:t>
            </a:r>
          </a:p>
          <a:p>
            <a:endParaRPr lang="en-US" sz="1600" dirty="0"/>
          </a:p>
          <a:p>
            <a:pPr>
              <a:buNone/>
            </a:pP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 dirty="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dirty="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 dirty="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10893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don't have enough labeled training data</a:t>
            </a:r>
          </a:p>
          <a:p>
            <a:r>
              <a:rPr lang="en-US" dirty="0"/>
              <a:t>In that case, we can make use of pre-built word lists</a:t>
            </a:r>
          </a:p>
          <a:p>
            <a:r>
              <a:rPr lang="en-US" dirty="0"/>
              <a:t>Called </a:t>
            </a:r>
            <a:r>
              <a:rPr lang="en-US" b="1" dirty="0"/>
              <a:t>lexicons</a:t>
            </a:r>
          </a:p>
          <a:p>
            <a:r>
              <a:rPr lang="en-US" dirty="0"/>
              <a:t>There are various </a:t>
            </a:r>
            <a:r>
              <a:rPr lang="en-US" dirty="0" err="1"/>
              <a:t>publically</a:t>
            </a:r>
            <a:r>
              <a:rPr lang="en-US" dirty="0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18491844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http://www.cs.pitt.edu/mpqa/subj_lexicon.html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>
                <a:solidFill>
                  <a:srgbClr val="28817A"/>
                </a:solidFill>
              </a:rPr>
              <a:t>Theresa</a:t>
            </a:r>
            <a:r>
              <a:rPr lang="pl-PL" sz="1200" dirty="0">
                <a:solidFill>
                  <a:srgbClr val="28817A"/>
                </a:solidFill>
              </a:rPr>
              <a:t> Wilson, </a:t>
            </a:r>
            <a:r>
              <a:rPr lang="pl-PL" sz="1200" dirty="0" err="1">
                <a:solidFill>
                  <a:srgbClr val="28817A"/>
                </a:solidFill>
              </a:rPr>
              <a:t>Janyce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Wiebe</a:t>
            </a:r>
            <a:r>
              <a:rPr lang="pl-PL" sz="1200" dirty="0">
                <a:solidFill>
                  <a:srgbClr val="28817A"/>
                </a:solidFill>
              </a:rPr>
              <a:t>, and Paul Hoffmann (2005). </a:t>
            </a:r>
            <a:r>
              <a:rPr lang="pl-PL" sz="1200" dirty="0" err="1">
                <a:solidFill>
                  <a:srgbClr val="28817A"/>
                </a:solidFill>
              </a:rPr>
              <a:t>Recognizing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Contextual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Polarity</a:t>
            </a:r>
            <a:r>
              <a:rPr lang="pl-PL" sz="1200" dirty="0">
                <a:solidFill>
                  <a:srgbClr val="28817A"/>
                </a:solidFill>
              </a:rPr>
              <a:t> in </a:t>
            </a:r>
          </a:p>
          <a:p>
            <a:r>
              <a:rPr lang="pl-PL" sz="1200" dirty="0" err="1">
                <a:solidFill>
                  <a:srgbClr val="28817A"/>
                </a:solidFill>
              </a:rPr>
              <a:t>Phrase</a:t>
            </a:r>
            <a:r>
              <a:rPr lang="pl-PL" sz="1200" dirty="0">
                <a:solidFill>
                  <a:srgbClr val="28817A"/>
                </a:solidFill>
              </a:rPr>
              <a:t>-Level </a:t>
            </a:r>
            <a:r>
              <a:rPr lang="pl-PL" sz="1200" dirty="0" err="1">
                <a:solidFill>
                  <a:srgbClr val="28817A"/>
                </a:solidFill>
              </a:rPr>
              <a:t>Sentiment</a:t>
            </a:r>
            <a:r>
              <a:rPr lang="pl-PL" sz="1200" dirty="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 dirty="0">
              <a:solidFill>
                <a:srgbClr val="28817A"/>
              </a:solidFill>
            </a:endParaRPr>
          </a:p>
          <a:p>
            <a:r>
              <a:rPr lang="en-US" sz="1200" dirty="0" err="1">
                <a:solidFill>
                  <a:srgbClr val="28817A"/>
                </a:solidFill>
              </a:rPr>
              <a:t>Riloff</a:t>
            </a:r>
            <a:r>
              <a:rPr lang="en-US" sz="1200" dirty="0">
                <a:solidFill>
                  <a:srgbClr val="28817A"/>
                </a:solidFill>
              </a:rPr>
              <a:t> and </a:t>
            </a:r>
            <a:r>
              <a:rPr lang="en-US" sz="1200" dirty="0" err="1">
                <a:solidFill>
                  <a:srgbClr val="28817A"/>
                </a:solidFill>
              </a:rPr>
              <a:t>Wiebe</a:t>
            </a:r>
            <a:r>
              <a:rPr lang="en-US" sz="1200" dirty="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39873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 dirty="0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en-US" dirty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List of Categories:  </a:t>
            </a:r>
            <a:r>
              <a:rPr lang="en-US" dirty="0">
                <a:hlinkClick r:id="rId3"/>
              </a:rPr>
              <a:t>http://www.wjh.harvard.edu/~inquirer/homecat.htm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Spreadsheet: </a:t>
            </a:r>
            <a:r>
              <a:rPr lang="en-US" dirty="0">
                <a:hlinkClick r:id="rId4"/>
              </a:rPr>
              <a:t>http://www.wjh.harvard.edu/~inquirer/inquirerbasic.xls</a:t>
            </a:r>
            <a:endParaRPr lang="en-US" dirty="0"/>
          </a:p>
          <a:p>
            <a:r>
              <a:rPr lang="en-US" dirty="0"/>
              <a:t>Categories:</a:t>
            </a:r>
          </a:p>
          <a:p>
            <a:pPr lvl="1"/>
            <a:r>
              <a:rPr lang="en-US" dirty="0" err="1"/>
              <a:t>Positiv</a:t>
            </a:r>
            <a:r>
              <a:rPr lang="en-US" dirty="0"/>
              <a:t> (1915 words) and </a:t>
            </a:r>
            <a:r>
              <a:rPr lang="en-US" dirty="0" err="1"/>
              <a:t>Negativ</a:t>
            </a:r>
            <a:r>
              <a:rPr lang="en-US" dirty="0"/>
              <a:t> (2291 words)</a:t>
            </a:r>
          </a:p>
          <a:p>
            <a:pPr lvl="1"/>
            <a:r>
              <a:rPr lang="en-US" dirty="0"/>
              <a:t>Strong </a:t>
            </a:r>
            <a:r>
              <a:rPr lang="en-US" dirty="0" err="1"/>
              <a:t>vs</a:t>
            </a:r>
            <a:r>
              <a:rPr lang="en-US" dirty="0"/>
              <a:t> Weak, Active </a:t>
            </a:r>
            <a:r>
              <a:rPr lang="en-US" dirty="0" err="1"/>
              <a:t>vs</a:t>
            </a:r>
            <a:r>
              <a:rPr lang="en-US" dirty="0"/>
              <a:t> Passive, Overstated versus Understated</a:t>
            </a:r>
          </a:p>
          <a:p>
            <a:pPr lvl="1"/>
            <a:r>
              <a:rPr lang="en-US" dirty="0"/>
              <a:t>Pleasure, Pain, Virtue, Vice, Motivation, Cognitive Orientation,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947335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Bing Liu Opinion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038350"/>
            <a:ext cx="8534400" cy="3333750"/>
          </a:xfrm>
        </p:spPr>
        <p:txBody>
          <a:bodyPr/>
          <a:lstStyle/>
          <a:p>
            <a:r>
              <a:rPr lang="en-US" sz="2400" dirty="0">
                <a:hlinkClick r:id="rId2"/>
              </a:rPr>
              <a:t>Bing Liu's Page on Opinion Mining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http://www.cs.uic.edu/~liub/FBS/opinion-lexicon-English.rar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6786 words</a:t>
            </a:r>
          </a:p>
          <a:p>
            <a:pPr lvl="1"/>
            <a:r>
              <a:rPr lang="en-US" sz="2000" dirty="0"/>
              <a:t>2006 positive</a:t>
            </a:r>
          </a:p>
          <a:p>
            <a:pPr lvl="1"/>
            <a:r>
              <a:rPr lang="en-US" sz="2000" dirty="0"/>
              <a:t>4783 negative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09295" y="1123950"/>
            <a:ext cx="7662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8817A"/>
                </a:solidFill>
                <a:latin typeface="+mn-lt"/>
              </a:rPr>
              <a:t>Minqing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 Hu and Bing Liu. Mining and Summarizing Customer Reviews. ACM SIGKDD-2004.</a:t>
            </a:r>
          </a:p>
        </p:txBody>
      </p:sp>
    </p:spTree>
    <p:extLst>
      <p:ext uri="{BB962C8B-B14F-4D97-AF65-F5344CB8AC3E}">
        <p14:creationId xmlns:p14="http://schemas.microsoft.com/office/powerpoint/2010/main" val="703224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81000"/>
            <a:ext cx="8763000" cy="5143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Bình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phim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(pos) hay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(neg)?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...zany characters and </a:t>
            </a:r>
            <a:r>
              <a:rPr lang="en-US" b="1" i="1" dirty="0">
                <a:solidFill>
                  <a:srgbClr val="0020D3"/>
                </a:solidFill>
              </a:rPr>
              <a:t>richly</a:t>
            </a:r>
            <a:r>
              <a:rPr lang="en-US" i="1" dirty="0"/>
              <a:t> applied satire, and some </a:t>
            </a:r>
            <a:r>
              <a:rPr lang="en-US" b="1" i="1" dirty="0">
                <a:solidFill>
                  <a:srgbClr val="0020D3"/>
                </a:solidFill>
              </a:rPr>
              <a:t>great</a:t>
            </a:r>
            <a:r>
              <a:rPr lang="en-US" i="1" dirty="0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It was </a:t>
            </a:r>
            <a:r>
              <a:rPr lang="en-US" b="1" i="1" dirty="0">
                <a:solidFill>
                  <a:srgbClr val="C00000"/>
                </a:solidFill>
              </a:rPr>
              <a:t>pathetic</a:t>
            </a:r>
            <a:r>
              <a:rPr lang="en-US" i="1" dirty="0"/>
              <a:t>. The </a:t>
            </a:r>
            <a:r>
              <a:rPr lang="en-US" b="1" i="1" dirty="0">
                <a:solidFill>
                  <a:srgbClr val="C00000"/>
                </a:solidFill>
              </a:rPr>
              <a:t>worst</a:t>
            </a:r>
            <a:r>
              <a:rPr lang="en-US" i="1" dirty="0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</a:t>
            </a:r>
            <a:r>
              <a:rPr lang="en-US" b="1" i="1" dirty="0">
                <a:solidFill>
                  <a:srgbClr val="0020D3"/>
                </a:solidFill>
              </a:rPr>
              <a:t>awesome</a:t>
            </a:r>
            <a:r>
              <a:rPr lang="en-US" i="1" dirty="0"/>
              <a:t> caramel sauce and sweet toasty almonds. I </a:t>
            </a:r>
            <a:r>
              <a:rPr lang="en-US" b="1" i="1" dirty="0">
                <a:solidFill>
                  <a:srgbClr val="0020D3"/>
                </a:solidFill>
              </a:rPr>
              <a:t>love</a:t>
            </a:r>
            <a:r>
              <a:rPr lang="en-US" i="1" dirty="0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</a:t>
            </a:r>
            <a:r>
              <a:rPr lang="en-US" b="1" i="1" dirty="0">
                <a:solidFill>
                  <a:srgbClr val="C00000"/>
                </a:solidFill>
              </a:rPr>
              <a:t>awful</a:t>
            </a:r>
            <a:r>
              <a:rPr lang="en-US" i="1" dirty="0"/>
              <a:t> pizza and </a:t>
            </a:r>
            <a:r>
              <a:rPr lang="en-US" b="1" i="1" dirty="0">
                <a:solidFill>
                  <a:srgbClr val="C00000"/>
                </a:solidFill>
              </a:rPr>
              <a:t>ridiculously</a:t>
            </a:r>
            <a:r>
              <a:rPr lang="en-US" i="1" dirty="0"/>
              <a:t> overpriced...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1952831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 dirty="0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that gets a count whenever a word from the lexicon occurs</a:t>
            </a:r>
          </a:p>
          <a:p>
            <a:pPr lvl="1"/>
            <a:r>
              <a:rPr lang="en-US" b="1" dirty="0"/>
              <a:t>E.g., a feature called "this word occurs in the positive lexicon" or "this word occurs in the negative lexicon"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0375987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 dirty="0"/>
              <a:t>Na</a:t>
            </a:r>
            <a:r>
              <a:rPr lang="fr-FR" dirty="0"/>
              <a:t>i</a:t>
            </a:r>
            <a:r>
              <a:rPr lang="en-GB" dirty="0" err="1"/>
              <a:t>ve</a:t>
            </a:r>
            <a:r>
              <a:rPr lang="en-GB" dirty="0"/>
              <a:t> Bayes in Other tasks: Spam Filtering</a:t>
            </a:r>
            <a:endParaRPr lang="en-US" dirty="0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  <a:p>
            <a:pPr lvl="1"/>
            <a:r>
              <a:rPr lang="en-US" dirty="0">
                <a:hlinkClick r:id="rId2"/>
              </a:rPr>
              <a:t>http://spamassassin.apache.org/tests_3_3_x.html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571486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pPr algn="just"/>
            <a:r>
              <a:rPr lang="en-US" dirty="0"/>
              <a:t>Important to train on lots of varieties of each language (world English,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4470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458200" cy="3562350"/>
          </a:xfrm>
        </p:spPr>
        <p:txBody>
          <a:bodyPr>
            <a:normAutofit fontScale="925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57DD6-3907-6941-BD6D-5EBA23435C74}"/>
              </a:ext>
            </a:extLst>
          </p:cNvPr>
          <p:cNvSpPr txBox="1"/>
          <p:nvPr/>
        </p:nvSpPr>
        <p:spPr>
          <a:xfrm>
            <a:off x="4800600" y="4818876"/>
            <a:ext cx="1754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Slide from Chris Manning</a:t>
            </a:r>
          </a:p>
        </p:txBody>
      </p:sp>
    </p:spTree>
    <p:extLst>
      <p:ext uri="{BB962C8B-B14F-4D97-AF65-F5344CB8AC3E}">
        <p14:creationId xmlns:p14="http://schemas.microsoft.com/office/powerpoint/2010/main" val="80412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22286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51D095-2298-6244-891A-3AF46BF6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0180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Generative Model for Multinomial Na</a:t>
            </a:r>
            <a:r>
              <a:rPr lang="fr-FR" sz="2800" dirty="0" err="1"/>
              <a:t>ï</a:t>
            </a:r>
            <a:r>
              <a:rPr lang="en-US" sz="2800" dirty="0" err="1"/>
              <a:t>ve</a:t>
            </a:r>
            <a:r>
              <a:rPr lang="en-US" sz="2800" dirty="0"/>
              <a:t>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190500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solidFill>
                  <a:sysClr val="windowText" lastClr="000000"/>
                </a:solidFill>
              </a:rPr>
              <a:t>c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379095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=I</a:t>
            </a: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241935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251460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249555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249555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243840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=love</a:t>
            </a: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379095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=this</a:t>
            </a: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=fun</a:t>
            </a: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  <a:r>
              <a:rPr kumimoji="0" lang="en-US" sz="18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=film</a:t>
            </a: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116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</a:t>
            </a:r>
            <a:r>
              <a:rPr lang="fr-FR" dirty="0" err="1"/>
              <a:t>ï</a:t>
            </a:r>
            <a:r>
              <a:rPr lang="en-US" dirty="0" err="1"/>
              <a:t>ve</a:t>
            </a:r>
            <a:r>
              <a:rPr lang="en-US" dirty="0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 dirty="0"/>
              <a:t>Naï</a:t>
            </a:r>
            <a:r>
              <a:rPr lang="en-US" sz="2800" dirty="0" err="1"/>
              <a:t>ve</a:t>
            </a:r>
            <a:r>
              <a:rPr lang="en-US" sz="2800" dirty="0"/>
              <a:t> </a:t>
            </a:r>
            <a:r>
              <a:rPr lang="en-US" sz="2800" dirty="0" err="1"/>
              <a:t>bayes</a:t>
            </a:r>
            <a:r>
              <a:rPr lang="en-US" sz="2800" dirty="0"/>
              <a:t> classifiers can use any sort of feature</a:t>
            </a:r>
          </a:p>
          <a:p>
            <a:pPr lvl="1"/>
            <a:r>
              <a:rPr lang="en-US" sz="2400" dirty="0"/>
              <a:t>URL, email address, dictionaries, network features</a:t>
            </a:r>
          </a:p>
          <a:p>
            <a:r>
              <a:rPr lang="en-US" sz="2800" dirty="0"/>
              <a:t>But if, as in the previous slides</a:t>
            </a:r>
          </a:p>
          <a:p>
            <a:pPr lvl="1"/>
            <a:r>
              <a:rPr lang="en-US" sz="2400" dirty="0"/>
              <a:t>We use </a:t>
            </a:r>
            <a:r>
              <a:rPr lang="en-US" sz="2400" b="1" dirty="0"/>
              <a:t>only</a:t>
            </a:r>
            <a:r>
              <a:rPr lang="en-US" sz="2400" dirty="0"/>
              <a:t> word features </a:t>
            </a:r>
          </a:p>
          <a:p>
            <a:pPr lvl="1"/>
            <a:r>
              <a:rPr lang="en-US" sz="2400" dirty="0"/>
              <a:t>we use </a:t>
            </a:r>
            <a:r>
              <a:rPr lang="en-US" sz="2400" b="1" dirty="0"/>
              <a:t>all</a:t>
            </a:r>
            <a:r>
              <a:rPr lang="en-US" sz="2400" dirty="0"/>
              <a:t> of the words in the text (not a subset)</a:t>
            </a:r>
          </a:p>
          <a:p>
            <a:r>
              <a:rPr lang="en-US" sz="2800" dirty="0"/>
              <a:t>Then </a:t>
            </a:r>
          </a:p>
          <a:p>
            <a:pPr lvl="1"/>
            <a:r>
              <a:rPr lang="en-US" sz="2400" dirty="0"/>
              <a:t>Na</a:t>
            </a:r>
            <a:r>
              <a:rPr lang="fr-FR" dirty="0"/>
              <a:t>i</a:t>
            </a:r>
            <a:r>
              <a:rPr lang="en-US" sz="2400" dirty="0" err="1"/>
              <a:t>ve</a:t>
            </a:r>
            <a:r>
              <a:rPr lang="en-US" sz="2400" dirty="0"/>
              <a:t> bayes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562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0"/>
            <a:ext cx="7772400" cy="10287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dirty="0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 dirty="0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dirty="0" err="1">
                <a:latin typeface="Symbol" charset="2"/>
                <a:ea typeface="ＭＳ Ｐゴシック" charset="0"/>
                <a:cs typeface="Symbol" charset="2"/>
              </a:rPr>
              <a:t>Π</a:t>
            </a:r>
            <a:r>
              <a:rPr lang="en-US" dirty="0">
                <a:latin typeface="Calibri"/>
                <a:ea typeface="ＭＳ Ｐゴシック" charset="0"/>
                <a:cs typeface="Calibri"/>
              </a:rPr>
              <a:t> P(</a:t>
            </a:r>
            <a:r>
              <a:rPr lang="en-US" dirty="0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 dirty="0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262890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27432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27432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314325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33147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33147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222885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Class </a:t>
            </a:r>
            <a:r>
              <a:rPr lang="en-US" i="1" dirty="0" err="1">
                <a:latin typeface="Calibri"/>
                <a:cs typeface="Calibri"/>
              </a:rPr>
              <a:t>pos</a:t>
            </a:r>
            <a:endParaRPr lang="en-US" i="1" dirty="0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4457700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P(s | </a:t>
            </a:r>
            <a:r>
              <a:rPr lang="en-US" dirty="0" err="1">
                <a:latin typeface="Calibri"/>
                <a:cs typeface="Calibri"/>
              </a:rPr>
              <a:t>pos</a:t>
            </a:r>
            <a:r>
              <a:rPr lang="en-US" dirty="0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1" y="-67479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544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dirty="0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1"/>
            <a:ext cx="7772400" cy="813197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Which class assigns the higher probability to s?</a:t>
            </a: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2628900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dirty="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114550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dirty="0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 dirty="0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1145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dirty="0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00025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00025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2743200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dirty="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dirty="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dirty="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dirty="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 dirty="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3314698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4286250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Calibri"/>
                <a:cs typeface="Calibri"/>
              </a:rPr>
              <a:t>P(</a:t>
            </a:r>
            <a:r>
              <a:rPr lang="en-US" dirty="0" err="1">
                <a:latin typeface="Calibri"/>
                <a:cs typeface="Calibri"/>
              </a:rPr>
              <a:t>s|</a:t>
            </a:r>
            <a:r>
              <a:rPr lang="en-US" dirty="0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 dirty="0">
                <a:latin typeface="Calibri"/>
                <a:cs typeface="Calibri"/>
              </a:rPr>
              <a:t>)  &gt;  P(</a:t>
            </a:r>
            <a:r>
              <a:rPr lang="en-US" dirty="0" err="1">
                <a:latin typeface="Calibri"/>
                <a:cs typeface="Calibri"/>
              </a:rPr>
              <a:t>s|</a:t>
            </a:r>
            <a:r>
              <a:rPr lang="en-US" dirty="0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 dirty="0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5" y="2513410"/>
            <a:ext cx="1545565" cy="2375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 dirty="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 dirty="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 dirty="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 dirty="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 dirty="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1" y="-67479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29729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19702"/>
            <a:ext cx="8763000" cy="680397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52550"/>
            <a:ext cx="8915400" cy="3333750"/>
          </a:xfrm>
        </p:spPr>
        <p:txBody>
          <a:bodyPr/>
          <a:lstStyle/>
          <a:p>
            <a:r>
              <a:rPr lang="en-US" sz="2700" i="1" dirty="0">
                <a:cs typeface="ＭＳ Ｐゴシック" pitchFamily="-65" charset="-128"/>
              </a:rPr>
              <a:t>Movie</a:t>
            </a:r>
            <a:r>
              <a:rPr lang="en-US" sz="2700" dirty="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2700" i="1" dirty="0">
                <a:cs typeface="ＭＳ Ｐゴシック" pitchFamily="-65" charset="-128"/>
              </a:rPr>
              <a:t>Products</a:t>
            </a:r>
            <a:r>
              <a:rPr lang="en-US" sz="2700" dirty="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2700" i="1" dirty="0">
                <a:cs typeface="ＭＳ Ｐゴシック" pitchFamily="-65" charset="-128"/>
              </a:rPr>
              <a:t>Public sentiment</a:t>
            </a:r>
            <a:r>
              <a:rPr lang="en-US" sz="2700" dirty="0">
                <a:cs typeface="ＭＳ Ｐゴシック" pitchFamily="-65" charset="-128"/>
              </a:rPr>
              <a:t>: how is consumer confidence? </a:t>
            </a:r>
          </a:p>
          <a:p>
            <a:r>
              <a:rPr lang="en-US" sz="2700" i="1" dirty="0">
                <a:cs typeface="ＭＳ Ｐゴシック" pitchFamily="-65" charset="-128"/>
              </a:rPr>
              <a:t>Politics</a:t>
            </a:r>
            <a:r>
              <a:rPr lang="en-US" sz="2700" dirty="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2700" i="1" dirty="0">
                <a:cs typeface="ＭＳ Ｐゴシック" pitchFamily="-65" charset="-128"/>
              </a:rPr>
              <a:t>Prediction</a:t>
            </a:r>
            <a:r>
              <a:rPr lang="en-US" sz="2700" dirty="0">
                <a:cs typeface="ＭＳ Ｐゴシック" pitchFamily="-65" charset="-128"/>
              </a:rPr>
              <a:t>: predict election outcomes or market trends from sentiment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B49766-BF0A-7C44-BB6B-113E55DA0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91748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err="1">
                <a:latin typeface="Calibri (Headings)"/>
                <a:cs typeface="Calibri (Headings)"/>
              </a:rPr>
              <a:t>Phân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loại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văn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bản</a:t>
            </a:r>
            <a:r>
              <a:rPr lang="en-US" sz="3400" dirty="0">
                <a:latin typeface="Calibri (Headings)"/>
                <a:cs typeface="Calibri (Headings)"/>
              </a:rPr>
              <a:t> </a:t>
            </a:r>
            <a:r>
              <a:rPr lang="en-US" sz="3400" dirty="0" err="1">
                <a:latin typeface="Calibri (Headings)"/>
                <a:cs typeface="Calibri (Headings)"/>
              </a:rPr>
              <a:t>và</a:t>
            </a:r>
            <a:r>
              <a:rPr lang="en-US" sz="3400" dirty="0">
                <a:latin typeface="Calibri (Headings)"/>
                <a:cs typeface="Calibri (Headings)"/>
              </a:rPr>
              <a:t>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Các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 </a:t>
            </a:r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độ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 </a:t>
            </a:r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đo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 </a:t>
            </a:r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đánh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 </a:t>
            </a:r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giá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: Precision, Recall, </a:t>
            </a:r>
            <a:r>
              <a:rPr lang="en-US" sz="32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và</a:t>
            </a:r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 F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928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(Evaluation)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nhị</a:t>
            </a:r>
            <a:r>
              <a:rPr lang="en-US" dirty="0"/>
              <a:t> </a:t>
            </a:r>
            <a:r>
              <a:rPr lang="en-US" dirty="0" err="1"/>
              <a:t>phân</a:t>
            </a:r>
            <a:endParaRPr lang="en-US" dirty="0"/>
          </a:p>
          <a:p>
            <a:pPr algn="just"/>
            <a:r>
              <a:rPr lang="en-US" dirty="0" err="1"/>
              <a:t>Tưởng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đốc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 Delicious Pie Company</a:t>
            </a:r>
          </a:p>
          <a:p>
            <a:pPr algn="just"/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bánh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bạn</a:t>
            </a:r>
            <a:endParaRPr lang="en-US" dirty="0"/>
          </a:p>
          <a:p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dung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"Delicious Pie" tweet detector</a:t>
            </a:r>
          </a:p>
          <a:p>
            <a:pPr lvl="1"/>
            <a:r>
              <a:rPr lang="en-US" dirty="0"/>
              <a:t>Positive class: tweets about Delicious Pie Co</a:t>
            </a:r>
          </a:p>
          <a:p>
            <a:pPr lvl="1"/>
            <a:r>
              <a:rPr lang="en-US" dirty="0"/>
              <a:t>Negative class: all other tweets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45327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  <a:cs typeface="ＭＳ Ｐゴシック" charset="0"/>
              </a:rPr>
              <a:t>Ma </a:t>
            </a:r>
            <a:r>
              <a:rPr lang="en-US" dirty="0" err="1">
                <a:ea typeface="ＭＳ Ｐゴシック" charset="0"/>
                <a:cs typeface="ＭＳ Ｐゴシック" charset="0"/>
              </a:rPr>
              <a:t>trận</a:t>
            </a:r>
            <a:r>
              <a:rPr lang="en-US" dirty="0">
                <a:ea typeface="ＭＳ Ｐゴシック" charset="0"/>
                <a:cs typeface="ＭＳ Ｐゴシック" charset="0"/>
              </a:rPr>
              <a:t> </a:t>
            </a:r>
            <a:r>
              <a:rPr lang="en-US" dirty="0" err="1">
                <a:ea typeface="ＭＳ Ｐゴシック" charset="0"/>
                <a:cs typeface="ＭＳ Ｐゴシック" charset="0"/>
              </a:rPr>
              <a:t>nhầm</a:t>
            </a:r>
            <a:r>
              <a:rPr lang="en-US" dirty="0">
                <a:ea typeface="ＭＳ Ｐゴシック" charset="0"/>
                <a:cs typeface="ＭＳ Ｐゴシック" charset="0"/>
              </a:rPr>
              <a:t> </a:t>
            </a:r>
            <a:r>
              <a:rPr lang="en-US" dirty="0" err="1">
                <a:ea typeface="ＭＳ Ｐゴシック" charset="0"/>
                <a:cs typeface="ＭＳ Ｐゴシック" charset="0"/>
              </a:rPr>
              <a:t>lẫn</a:t>
            </a:r>
            <a:r>
              <a:rPr lang="en-US" dirty="0">
                <a:ea typeface="ＭＳ Ｐゴシック" charset="0"/>
                <a:cs typeface="ＭＳ Ｐゴシック" charset="0"/>
              </a:rPr>
              <a:t> 2x2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9480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don't we use </a:t>
            </a:r>
            <a:r>
              <a:rPr lang="en-US" b="1" dirty="0"/>
              <a:t>accuracy</a:t>
            </a:r>
            <a:r>
              <a:rPr lang="en-US" dirty="0"/>
              <a:t> as our metric?</a:t>
            </a:r>
          </a:p>
          <a:p>
            <a:r>
              <a:rPr lang="en-US" dirty="0"/>
              <a:t>Imagine we saw 1 million tweets</a:t>
            </a:r>
          </a:p>
          <a:p>
            <a:pPr lvl="1"/>
            <a:r>
              <a:rPr lang="en-US" dirty="0"/>
              <a:t>100 of them talked about Delicious Pie Co.</a:t>
            </a:r>
          </a:p>
          <a:p>
            <a:pPr lvl="1"/>
            <a:r>
              <a:rPr lang="en-US" dirty="0"/>
              <a:t>999,900 talked about something else</a:t>
            </a:r>
          </a:p>
          <a:p>
            <a:r>
              <a:rPr lang="en-US" dirty="0"/>
              <a:t>We could build a dumb classifier that just labels every tweet "not about pie"</a:t>
            </a:r>
          </a:p>
          <a:p>
            <a:pPr lvl="1"/>
            <a:r>
              <a:rPr lang="en-US" dirty="0"/>
              <a:t>It would get 99.99% accuracy!!! Wow!!!!</a:t>
            </a:r>
          </a:p>
          <a:p>
            <a:pPr lvl="1"/>
            <a:r>
              <a:rPr lang="en-US" dirty="0"/>
              <a:t>But useless! Doesn't return the comments we are looking for!</a:t>
            </a:r>
          </a:p>
          <a:p>
            <a:pPr lvl="1"/>
            <a:r>
              <a:rPr lang="en-US" dirty="0"/>
              <a:t>That's why we use </a:t>
            </a:r>
            <a:r>
              <a:rPr lang="en-US" b="1" dirty="0"/>
              <a:t>precision</a:t>
            </a:r>
            <a:r>
              <a:rPr lang="en-US" dirty="0"/>
              <a:t> and </a:t>
            </a:r>
            <a:r>
              <a:rPr lang="en-US" b="1" dirty="0"/>
              <a:t>recall </a:t>
            </a:r>
            <a:r>
              <a:rPr lang="en-US" dirty="0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8246599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</a:t>
            </a:r>
            <a:r>
              <a:rPr lang="en-US" b="1" dirty="0"/>
              <a:t>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the system detected (i.e., items the system labeled as positive) that are in fact positive (according to the human gold labels)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07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actually present in the input that were correctly identified by the system.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9773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Our dumb pie-classifier</a:t>
            </a:r>
          </a:p>
          <a:p>
            <a:pPr lvl="1"/>
            <a:r>
              <a:rPr lang="en-US" dirty="0"/>
              <a:t>Just label nothing as "about pie"</a:t>
            </a:r>
          </a:p>
          <a:p>
            <a:pPr marL="0" indent="0">
              <a:buNone/>
            </a:pPr>
            <a:r>
              <a:rPr lang="en-US" dirty="0"/>
              <a:t>Accuracy=99.99%</a:t>
            </a:r>
          </a:p>
          <a:p>
            <a:pPr marL="150813" lvl="1" indent="0">
              <a:buNone/>
            </a:pPr>
            <a:r>
              <a:rPr lang="en-US" dirty="0"/>
              <a:t>	but</a:t>
            </a:r>
          </a:p>
          <a:p>
            <a:pPr marL="0" indent="0">
              <a:buNone/>
            </a:pPr>
            <a:r>
              <a:rPr lang="en-US" dirty="0"/>
              <a:t>Recall = 0</a:t>
            </a:r>
          </a:p>
          <a:p>
            <a:pPr lvl="1"/>
            <a:r>
              <a:rPr lang="en-US" dirty="0"/>
              <a:t>(it doesn't get any of the 100 Pie tweets)</a:t>
            </a:r>
          </a:p>
          <a:p>
            <a:pPr marL="0" indent="0">
              <a:buNone/>
            </a:pPr>
            <a:r>
              <a:rPr lang="en-US" dirty="0"/>
              <a:t>Precision and recall, unlike accuracy, emphasize true positives:</a:t>
            </a:r>
          </a:p>
          <a:p>
            <a:pPr lvl="1"/>
            <a:r>
              <a:rPr lang="en-US" dirty="0"/>
              <a:t> finding the things that we are supposed to be looking for.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191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 measure: a single number that combines P and 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almost always use balanced F</a:t>
            </a:r>
            <a:r>
              <a:rPr lang="en-US" baseline="-25000" dirty="0"/>
              <a:t>1</a:t>
            </a:r>
            <a:r>
              <a:rPr lang="en-US" dirty="0"/>
              <a:t> (i.e., </a:t>
            </a:r>
            <a:r>
              <a:rPr lang="en-US" dirty="0">
                <a:sym typeface="Symbol" charset="0"/>
              </a:rPr>
              <a:t></a:t>
            </a:r>
            <a:r>
              <a:rPr lang="en-US" dirty="0"/>
              <a:t> = 1)</a:t>
            </a:r>
            <a:r>
              <a:rPr lang="en-US" dirty="0">
                <a:sym typeface="Symbol" charset="0"/>
              </a:rPr>
              <a:t>		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896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 dirty="0"/>
              <a:t>Development Test Sets ("</a:t>
            </a:r>
            <a:r>
              <a:rPr lang="en-US" sz="3000" dirty="0" err="1"/>
              <a:t>Devsets</a:t>
            </a:r>
            <a:r>
              <a:rPr lang="en-US" sz="3000" dirty="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 dirty="0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 dirty="0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 b="1" dirty="0">
                <a:latin typeface="Calibri" charset="0"/>
              </a:rPr>
              <a:t>Train</a:t>
            </a:r>
            <a:r>
              <a:rPr lang="en-US" dirty="0">
                <a:latin typeface="Calibri" charset="0"/>
              </a:rPr>
              <a:t> on training set, </a:t>
            </a:r>
            <a:r>
              <a:rPr lang="en-US" b="1" dirty="0">
                <a:latin typeface="Calibri" charset="0"/>
              </a:rPr>
              <a:t>tune</a:t>
            </a:r>
            <a:r>
              <a:rPr lang="en-US" dirty="0">
                <a:latin typeface="Calibri" charset="0"/>
              </a:rPr>
              <a:t> on </a:t>
            </a:r>
            <a:r>
              <a:rPr lang="en-US" dirty="0" err="1">
                <a:latin typeface="Calibri" charset="0"/>
              </a:rPr>
              <a:t>devset</a:t>
            </a:r>
            <a:r>
              <a:rPr lang="en-US" dirty="0">
                <a:latin typeface="Calibri" charset="0"/>
              </a:rPr>
              <a:t>, </a:t>
            </a:r>
            <a:r>
              <a:rPr lang="en-US" b="1" dirty="0">
                <a:latin typeface="Calibri" charset="0"/>
              </a:rPr>
              <a:t>report</a:t>
            </a:r>
            <a:r>
              <a:rPr lang="en-US" dirty="0">
                <a:latin typeface="Calibri" charset="0"/>
              </a:rPr>
              <a:t> on </a:t>
            </a:r>
            <a:r>
              <a:rPr lang="en-US" dirty="0" err="1">
                <a:latin typeface="Calibri" charset="0"/>
              </a:rPr>
              <a:t>testset</a:t>
            </a:r>
            <a:endParaRPr lang="en-US" dirty="0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But paradox: want as much data as possible for training, and ad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 dirty="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422682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09550"/>
            <a:ext cx="7772400" cy="8572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thái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(</a:t>
            </a:r>
            <a:r>
              <a:rPr lang="en-US" b="1" dirty="0"/>
              <a:t>affective states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Emotion</a:t>
            </a:r>
            <a:r>
              <a:rPr lang="en-US" sz="1800" dirty="0"/>
              <a:t>: brief organically synchronized … evaluation of a major event </a:t>
            </a:r>
          </a:p>
          <a:p>
            <a:pPr lvl="1"/>
            <a:r>
              <a:rPr lang="en-US" sz="1800" i="1" dirty="0"/>
              <a:t>angry (</a:t>
            </a:r>
            <a:r>
              <a:rPr lang="en-US" sz="1800" i="1" dirty="0" err="1"/>
              <a:t>tức</a:t>
            </a:r>
            <a:r>
              <a:rPr lang="en-US" sz="1800" i="1" dirty="0"/>
              <a:t> </a:t>
            </a:r>
            <a:r>
              <a:rPr lang="en-US" sz="1800" i="1" dirty="0" err="1"/>
              <a:t>giận</a:t>
            </a:r>
            <a:r>
              <a:rPr lang="en-US" sz="1800" i="1" dirty="0"/>
              <a:t>), sad (</a:t>
            </a:r>
            <a:r>
              <a:rPr lang="en-US" sz="1800" i="1" dirty="0" err="1"/>
              <a:t>buồn</a:t>
            </a:r>
            <a:r>
              <a:rPr lang="en-US" sz="1800" i="1" dirty="0"/>
              <a:t>), joyful (</a:t>
            </a:r>
            <a:r>
              <a:rPr lang="en-US" sz="1800" i="1" dirty="0" err="1"/>
              <a:t>vui</a:t>
            </a:r>
            <a:r>
              <a:rPr lang="en-US" sz="1800" i="1" dirty="0"/>
              <a:t> </a:t>
            </a:r>
            <a:r>
              <a:rPr lang="en-US" sz="1800" i="1" dirty="0" err="1"/>
              <a:t>mừng</a:t>
            </a:r>
            <a:r>
              <a:rPr lang="en-US" sz="1800" i="1" dirty="0"/>
              <a:t>), fearful (</a:t>
            </a:r>
            <a:r>
              <a:rPr lang="en-US" sz="1800" i="1" dirty="0" err="1"/>
              <a:t>sợ</a:t>
            </a:r>
            <a:r>
              <a:rPr lang="en-US" sz="1800" i="1" dirty="0"/>
              <a:t> </a:t>
            </a:r>
            <a:r>
              <a:rPr lang="en-US" sz="1800" i="1" dirty="0" err="1"/>
              <a:t>hãi</a:t>
            </a:r>
            <a:r>
              <a:rPr lang="en-US" sz="1800" i="1" dirty="0"/>
              <a:t>), ashamed (</a:t>
            </a:r>
            <a:r>
              <a:rPr lang="en-US" sz="1800" i="1" dirty="0" err="1"/>
              <a:t>xấu</a:t>
            </a:r>
            <a:r>
              <a:rPr lang="en-US" sz="1800" i="1" dirty="0"/>
              <a:t> </a:t>
            </a:r>
            <a:r>
              <a:rPr lang="en-US" sz="1800" i="1" dirty="0" err="1"/>
              <a:t>hổ</a:t>
            </a:r>
            <a:r>
              <a:rPr lang="en-US" sz="1800" i="1" dirty="0"/>
              <a:t>), </a:t>
            </a:r>
            <a:r>
              <a:rPr lang="en-US" sz="1800" i="1" dirty="0" err="1"/>
              <a:t>pround</a:t>
            </a:r>
            <a:r>
              <a:rPr lang="en-US" sz="1800" i="1" dirty="0"/>
              <a:t> (</a:t>
            </a:r>
            <a:r>
              <a:rPr lang="en-US" sz="1800" i="1" dirty="0" err="1"/>
              <a:t>tự</a:t>
            </a:r>
            <a:r>
              <a:rPr lang="en-US" sz="1800" i="1" dirty="0"/>
              <a:t> </a:t>
            </a:r>
            <a:r>
              <a:rPr lang="en-US" sz="1800" i="1" dirty="0" err="1"/>
              <a:t>hào</a:t>
            </a:r>
            <a:r>
              <a:rPr lang="en-US" sz="1800" i="1" dirty="0"/>
              <a:t>), elated (</a:t>
            </a:r>
            <a:r>
              <a:rPr lang="en-US" sz="1800" i="1" dirty="0" err="1"/>
              <a:t>phấn</a:t>
            </a:r>
            <a:r>
              <a:rPr lang="en-US" sz="1800" i="1" dirty="0"/>
              <a:t> </a:t>
            </a:r>
            <a:r>
              <a:rPr lang="en-US" sz="1800" i="1" dirty="0" err="1"/>
              <a:t>khởi</a:t>
            </a:r>
            <a:r>
              <a:rPr lang="en-US" sz="1800" i="1" dirty="0"/>
              <a:t>).</a:t>
            </a:r>
            <a:endParaRPr lang="en-US" sz="1800" dirty="0"/>
          </a:p>
          <a:p>
            <a:r>
              <a:rPr lang="en-US" sz="1800" b="1" dirty="0"/>
              <a:t>Mood</a:t>
            </a:r>
            <a:r>
              <a:rPr lang="en-US" sz="1800" dirty="0"/>
              <a:t>: diffuse non-caused low-intensity long-duration change in subjective feeling</a:t>
            </a:r>
          </a:p>
          <a:p>
            <a:pPr lvl="1"/>
            <a:r>
              <a:rPr lang="en-US" sz="1800" i="1" dirty="0"/>
              <a:t>cheerful (</a:t>
            </a:r>
            <a:r>
              <a:rPr lang="en-US" sz="1800" i="1" dirty="0" err="1"/>
              <a:t>vui</a:t>
            </a:r>
            <a:r>
              <a:rPr lang="en-US" sz="1800" i="1" dirty="0"/>
              <a:t> </a:t>
            </a:r>
            <a:r>
              <a:rPr lang="en-US" sz="1800" i="1" dirty="0" err="1"/>
              <a:t>vẻ</a:t>
            </a:r>
            <a:r>
              <a:rPr lang="en-US" sz="1800" i="1" dirty="0"/>
              <a:t>), gloomy (</a:t>
            </a:r>
            <a:r>
              <a:rPr lang="en-US" sz="1800" i="1" dirty="0" err="1"/>
              <a:t>ảm</a:t>
            </a:r>
            <a:r>
              <a:rPr lang="en-US" sz="1800" i="1" dirty="0"/>
              <a:t> </a:t>
            </a:r>
            <a:r>
              <a:rPr lang="en-US" sz="1800" i="1" dirty="0" err="1"/>
              <a:t>đạm</a:t>
            </a:r>
            <a:r>
              <a:rPr lang="en-US" sz="1800" i="1" dirty="0"/>
              <a:t>), irritable (</a:t>
            </a:r>
            <a:r>
              <a:rPr lang="en-US" sz="1800" i="1" dirty="0" err="1"/>
              <a:t>dễ</a:t>
            </a:r>
            <a:r>
              <a:rPr lang="en-US" sz="1800" i="1" dirty="0"/>
              <a:t> </a:t>
            </a:r>
            <a:r>
              <a:rPr lang="en-US" sz="1800" i="1" dirty="0" err="1"/>
              <a:t>nổi</a:t>
            </a:r>
            <a:r>
              <a:rPr lang="en-US" sz="1800" i="1" dirty="0"/>
              <a:t> </a:t>
            </a:r>
            <a:r>
              <a:rPr lang="en-US" sz="1800" i="1" dirty="0" err="1"/>
              <a:t>cáo</a:t>
            </a:r>
            <a:r>
              <a:rPr lang="en-US" sz="1800" i="1" dirty="0"/>
              <a:t>), listless (</a:t>
            </a:r>
            <a:r>
              <a:rPr lang="en-US" sz="1800" i="1" dirty="0" err="1"/>
              <a:t>bơ</a:t>
            </a:r>
            <a:r>
              <a:rPr lang="en-US" sz="1800" i="1" dirty="0"/>
              <a:t> </a:t>
            </a:r>
            <a:r>
              <a:rPr lang="en-US" sz="1800" i="1" dirty="0" err="1"/>
              <a:t>phờ</a:t>
            </a:r>
            <a:r>
              <a:rPr lang="en-US" sz="1800" i="1" dirty="0"/>
              <a:t>), depressed (</a:t>
            </a:r>
            <a:r>
              <a:rPr lang="en-US" sz="1800" i="1" dirty="0" err="1"/>
              <a:t>chán</a:t>
            </a:r>
            <a:r>
              <a:rPr lang="en-US" sz="1800" i="1" dirty="0"/>
              <a:t> </a:t>
            </a:r>
            <a:r>
              <a:rPr lang="en-US" sz="1800" i="1" dirty="0" err="1"/>
              <a:t>nản</a:t>
            </a:r>
            <a:r>
              <a:rPr lang="en-US" sz="1800" i="1" dirty="0"/>
              <a:t>), buoyant (</a:t>
            </a:r>
            <a:r>
              <a:rPr lang="vi-VN" sz="1800" i="1" dirty="0"/>
              <a:t>sôi động)</a:t>
            </a:r>
            <a:endParaRPr lang="en-US" sz="1800" dirty="0"/>
          </a:p>
          <a:p>
            <a:r>
              <a:rPr lang="en-US" sz="1800" b="1" dirty="0"/>
              <a:t>Interpersonal stances</a:t>
            </a:r>
            <a:r>
              <a:rPr lang="en-US" sz="1800" dirty="0"/>
              <a:t>: affective stance toward another person in a specific interaction</a:t>
            </a:r>
          </a:p>
          <a:p>
            <a:pPr lvl="1"/>
            <a:r>
              <a:rPr lang="en-US" sz="1800" i="1" dirty="0"/>
              <a:t>friendly, flirtatious, distant, cold, warm, supportive, contemptuous</a:t>
            </a:r>
          </a:p>
          <a:p>
            <a:r>
              <a:rPr lang="en-US" sz="1800" b="1" dirty="0"/>
              <a:t>Attitudes</a:t>
            </a:r>
            <a:r>
              <a:rPr lang="en-US" sz="1800" dirty="0"/>
              <a:t>: enduring, affectively colored beliefs, dispositions towards objects or persons</a:t>
            </a:r>
          </a:p>
          <a:p>
            <a:pPr lvl="1"/>
            <a:r>
              <a:rPr lang="en-US" sz="1800" i="1" dirty="0"/>
              <a:t> liking, loving, hating, valuing, desiring</a:t>
            </a:r>
            <a:endParaRPr lang="en-US" sz="1800" dirty="0"/>
          </a:p>
          <a:p>
            <a:r>
              <a:rPr lang="en-US" sz="1800" b="1" dirty="0"/>
              <a:t>Personality traits</a:t>
            </a:r>
            <a:r>
              <a:rPr lang="en-US" sz="1800" dirty="0"/>
              <a:t>: stable personality dispositions and typical behavior tendencies</a:t>
            </a:r>
          </a:p>
          <a:p>
            <a:pPr lvl="1"/>
            <a:r>
              <a:rPr lang="en-US" sz="1800" i="1" dirty="0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6068218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 dirty="0"/>
              <a:t>Cross-validation: </a:t>
            </a:r>
            <a:r>
              <a:rPr lang="en-US" dirty="0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2114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C10DCF-BAEE-9A46-8B08-99567CFF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421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53014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6328679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Macroaveraging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compute the performance for each class, and then average over classes</a:t>
            </a:r>
          </a:p>
          <a:p>
            <a:r>
              <a:rPr lang="en-US" dirty="0" err="1"/>
              <a:t>Microaveraging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collect decisions for all classes into one confusion matrix</a:t>
            </a:r>
          </a:p>
          <a:p>
            <a:pPr lvl="1"/>
            <a:r>
              <a:rPr lang="en-US" dirty="0"/>
              <a:t>compute precision and recall from that table.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776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Macroaveraging</a:t>
            </a:r>
            <a:r>
              <a:rPr lang="en-US" dirty="0"/>
              <a:t> and </a:t>
            </a:r>
            <a:r>
              <a:rPr lang="en-US" dirty="0" err="1"/>
              <a:t>Microaveraging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225703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09550"/>
            <a:ext cx="7772400" cy="85725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trạng</a:t>
            </a:r>
            <a:r>
              <a:rPr lang="en-US" dirty="0"/>
              <a:t> </a:t>
            </a:r>
            <a:r>
              <a:rPr lang="en-US" dirty="0" err="1"/>
              <a:t>thái</a:t>
            </a:r>
            <a:r>
              <a:rPr lang="en-US" dirty="0"/>
              <a:t>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(</a:t>
            </a:r>
            <a:r>
              <a:rPr lang="en-US" b="1" dirty="0"/>
              <a:t>affective states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839200" cy="3886200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brief organically synchronized … evaluation of a major event 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angry, sad, joyful, fearful, ashamed, proud, elated</a:t>
            </a:r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diffuse non-caused low-intensity long-duration change in subjective feeling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cheerful, gloomy, irritable, listless, depressed, buoyant</a:t>
            </a:r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Interpersonal stances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affective stance toward another person in a specific interaction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friendly, flirtatious, distant, cold, warm, supportive, contemptuous</a:t>
            </a:r>
          </a:p>
          <a:p>
            <a:r>
              <a:rPr lang="en-US" sz="1800" b="1" dirty="0"/>
              <a:t>Attitudes: enduring, affectively colored beliefs, dispositions towards objects or persons</a:t>
            </a:r>
          </a:p>
          <a:p>
            <a:pPr lvl="1"/>
            <a:r>
              <a:rPr lang="en-US" sz="1800" b="1" i="1" dirty="0"/>
              <a:t> </a:t>
            </a:r>
            <a:r>
              <a:rPr lang="en-US" sz="1800" i="1" dirty="0"/>
              <a:t>liking (</a:t>
            </a:r>
            <a:r>
              <a:rPr lang="en-US" sz="1800" i="1" dirty="0" err="1"/>
              <a:t>thích</a:t>
            </a:r>
            <a:r>
              <a:rPr lang="en-US" sz="1800" i="1" dirty="0"/>
              <a:t>), loving (</a:t>
            </a:r>
            <a:r>
              <a:rPr lang="en-US" sz="1800" i="1" dirty="0" err="1"/>
              <a:t>yêu</a:t>
            </a:r>
            <a:r>
              <a:rPr lang="en-US" sz="1800" i="1" dirty="0"/>
              <a:t>), hating (</a:t>
            </a:r>
            <a:r>
              <a:rPr lang="en-US" sz="1800" i="1" dirty="0" err="1"/>
              <a:t>ghét</a:t>
            </a:r>
            <a:r>
              <a:rPr lang="en-US" sz="1800" i="1" dirty="0"/>
              <a:t>), valuing, desiring (</a:t>
            </a:r>
            <a:r>
              <a:rPr lang="en-US" sz="1800" i="1" dirty="0" err="1"/>
              <a:t>khát</a:t>
            </a:r>
            <a:r>
              <a:rPr lang="en-US" sz="1800" i="1" dirty="0"/>
              <a:t> khao)</a:t>
            </a:r>
          </a:p>
          <a:p>
            <a:r>
              <a:rPr lang="en-US" sz="1800" b="1" dirty="0">
                <a:solidFill>
                  <a:srgbClr val="7CD7CF"/>
                </a:solidFill>
              </a:rPr>
              <a:t>Personality traits</a:t>
            </a:r>
            <a:r>
              <a:rPr lang="en-US" sz="1800" dirty="0">
                <a:solidFill>
                  <a:srgbClr val="7CD7CF"/>
                </a:solidFill>
              </a:rPr>
              <a:t>: stable personality dispositions and typical behavior tendencies</a:t>
            </a:r>
          </a:p>
          <a:p>
            <a:pPr lvl="1"/>
            <a:r>
              <a:rPr lang="en-US" sz="1800" i="1" dirty="0">
                <a:solidFill>
                  <a:srgbClr val="7CD7CF"/>
                </a:solidFill>
              </a:rPr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095972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16415</TotalTime>
  <Words>3868</Words>
  <Application>Microsoft Macintosh PowerPoint</Application>
  <PresentationFormat>On-screen Show (16:9)</PresentationFormat>
  <Paragraphs>621</Paragraphs>
  <Slides>85</Slides>
  <Notes>23</Notes>
  <HiddenSlides>1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100" baseType="lpstr">
      <vt:lpstr>Arial</vt:lpstr>
      <vt:lpstr>Calibri</vt:lpstr>
      <vt:lpstr>Calibri (Headings)</vt:lpstr>
      <vt:lpstr>Calibri Light</vt:lpstr>
      <vt:lpstr>Courier</vt:lpstr>
      <vt:lpstr>Lucida Grande</vt:lpstr>
      <vt:lpstr>Lucida Sans</vt:lpstr>
      <vt:lpstr>Symbol</vt:lpstr>
      <vt:lpstr>Tahoma</vt:lpstr>
      <vt:lpstr>Times</vt:lpstr>
      <vt:lpstr>Times New Roman</vt:lpstr>
      <vt:lpstr>Verdana</vt:lpstr>
      <vt:lpstr>Wingdings</vt:lpstr>
      <vt:lpstr>Retrospect</vt:lpstr>
      <vt:lpstr>Equation</vt:lpstr>
      <vt:lpstr>Naive Bayes and Phân loại cảm xúc</vt:lpstr>
      <vt:lpstr>Email có là spam không?</vt:lpstr>
      <vt:lpstr>Ai đã viết những bài báo Federalist?</vt:lpstr>
      <vt:lpstr>Chủ đề của bài báo y học này là gì?</vt:lpstr>
      <vt:lpstr>Bình luận về phim là tích cực (pos) hay tiêu cực (neg)?</vt:lpstr>
      <vt:lpstr>Bình luận về phim là tích cực (pos) hay tiêu cực (neg)?</vt:lpstr>
      <vt:lpstr>Tại sao nghiên cứu và phát triển sentiment analysis?</vt:lpstr>
      <vt:lpstr>Bài toán phân loại liên quan đến trạng thái tình cảm (affective states)</vt:lpstr>
      <vt:lpstr>Bài toán phân loại liên quan đến trạng thái tình cảm (affective states)</vt:lpstr>
      <vt:lpstr>Phân loại cảm xúc cơ bản</vt:lpstr>
      <vt:lpstr>Tóm lại: Phân loại văn bản</vt:lpstr>
      <vt:lpstr>Phân loại văn bản: Định nghĩa</vt:lpstr>
      <vt:lpstr>Các phương pháp phân loại:  Dựa trên luật (Hand-coded rules)</vt:lpstr>
      <vt:lpstr>Các phương pháp phân loại: Máy học giám sát</vt:lpstr>
      <vt:lpstr>Các phương pháp phân loại: Máy học giám sát</vt:lpstr>
      <vt:lpstr>Phân loại văn bản và Naive Bayes</vt:lpstr>
      <vt:lpstr>Phân loại văn bản và Naive Bayes</vt:lpstr>
      <vt:lpstr>Trực quan về Naive Bayes</vt:lpstr>
      <vt:lpstr>Biểu diễn Bag of Words</vt:lpstr>
      <vt:lpstr>Biểu diễn bag of words</vt:lpstr>
      <vt:lpstr>Phân loại văn bản and Naïve Bayes</vt:lpstr>
      <vt:lpstr>Phân loại văn bản and Naïve Bayes</vt:lpstr>
      <vt:lpstr>Qui tắc Bayes được áp dụng vào các văn bản và các lớp</vt:lpstr>
      <vt:lpstr>Bộ phân lớp Naive Bayes (I)</vt:lpstr>
      <vt:lpstr>Bộ phân lớp Naive Bayes (II)</vt:lpstr>
      <vt:lpstr>Bộ phân lớp Naïve Bayes (IV)</vt:lpstr>
      <vt:lpstr>Multinomial Naive Bayes Independence Assumptions</vt:lpstr>
      <vt:lpstr>Multinomial Naive Bayes Classifier</vt:lpstr>
      <vt:lpstr>Áp dụng Multinomial Naive Bayes Classifiers vào phân loại văn bản</vt:lpstr>
      <vt:lpstr>Problems with multiplying lots of probs</vt:lpstr>
      <vt:lpstr>We actually do everything in log space</vt:lpstr>
      <vt:lpstr>Text Classification and Naïve Bayes</vt:lpstr>
      <vt:lpstr>Text Classification and Naïve Bayes</vt:lpstr>
      <vt:lpstr>Learning the Multinomial Naive Bayes Model</vt:lpstr>
      <vt:lpstr>Parameter estimation</vt:lpstr>
      <vt:lpstr>Problem with Maximum Likelihood</vt:lpstr>
      <vt:lpstr>Laplace (add-1) smoothing for Naïve Bayes</vt:lpstr>
      <vt:lpstr>Những từ unknown</vt:lpstr>
      <vt:lpstr>Stop words</vt:lpstr>
      <vt:lpstr>Multinomial Naïve Bayes: Learning</vt:lpstr>
      <vt:lpstr>Text Classification and Naive Bayes</vt:lpstr>
      <vt:lpstr>Text Classification and Naive Bayes</vt:lpstr>
      <vt:lpstr>Let's do a worked sentiment example!</vt:lpstr>
      <vt:lpstr>A worked sentiment example</vt:lpstr>
      <vt:lpstr>PowerPoint Presentation</vt:lpstr>
      <vt:lpstr>PowerPoint Presentation</vt:lpstr>
      <vt:lpstr>PowerPoint Presentation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Text Classification and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Bing Liu Opinion Lexicon</vt:lpstr>
      <vt:lpstr>Using Lexicons in Sentiment Classification</vt:lpstr>
      <vt:lpstr>Naive Bayes in Other tasks: Spam Filtering</vt:lpstr>
      <vt:lpstr>Naïve Bayes in Language ID</vt:lpstr>
      <vt:lpstr>Summary: Naive Bayes is Not So Naive</vt:lpstr>
      <vt:lpstr>Text Classification and Naive Bayes</vt:lpstr>
      <vt:lpstr>Text Classification and Naïve Bayes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Text Classification and Naïve Bayes</vt:lpstr>
      <vt:lpstr>Phân loại văn bản và Naïve Bayes</vt:lpstr>
      <vt:lpstr>Đánh giá (Evaluation)</vt:lpstr>
      <vt:lpstr>Ma trận nhầm lẫn 2x2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Nguyễn Văn Kiệt</cp:lastModifiedBy>
  <cp:revision>283</cp:revision>
  <cp:lastPrinted>2012-03-27T19:39:52Z</cp:lastPrinted>
  <dcterms:created xsi:type="dcterms:W3CDTF">2010-04-19T15:31:24Z</dcterms:created>
  <dcterms:modified xsi:type="dcterms:W3CDTF">2021-09-29T13:08:41Z</dcterms:modified>
</cp:coreProperties>
</file>

<file path=docProps/thumbnail.jpeg>
</file>